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4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5.xml" ContentType="application/vnd.openxmlformats-officedocument.theme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theme/theme6.xml" ContentType="application/vnd.openxmlformats-officedocument.theme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theme/theme7.xml" ContentType="application/vnd.openxmlformats-officedocument.theme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  <p:sldMasterId id="2147483660" r:id="rId2"/>
    <p:sldMasterId id="2147483673" r:id="rId3"/>
    <p:sldMasterId id="2147483688" r:id="rId4"/>
    <p:sldMasterId id="2147483714" r:id="rId5"/>
    <p:sldMasterId id="2147483763" r:id="rId6"/>
    <p:sldMasterId id="2147483775" r:id="rId7"/>
    <p:sldMasterId id="2147483787" r:id="rId8"/>
  </p:sldMasterIdLst>
  <p:notesMasterIdLst>
    <p:notesMasterId r:id="rId20"/>
  </p:notesMasterIdLst>
  <p:sldIdLst>
    <p:sldId id="256" r:id="rId9"/>
    <p:sldId id="1289" r:id="rId10"/>
    <p:sldId id="4289" r:id="rId11"/>
    <p:sldId id="4290" r:id="rId12"/>
    <p:sldId id="4291" r:id="rId13"/>
    <p:sldId id="4292" r:id="rId14"/>
    <p:sldId id="4293" r:id="rId15"/>
    <p:sldId id="4294" r:id="rId16"/>
    <p:sldId id="1290" r:id="rId17"/>
    <p:sldId id="257" r:id="rId18"/>
    <p:sldId id="4295" r:id="rId19"/>
  </p:sldIdLst>
  <p:sldSz cx="14630400" cy="8229600"/>
  <p:notesSz cx="8229600" cy="14630400"/>
  <p:embeddedFontLst>
    <p:embeddedFont>
      <p:font typeface="Black Ops One" panose="020B0604020202020204" charset="0"/>
      <p:regular r:id="rId21"/>
    </p:embeddedFont>
    <p:embeddedFont>
      <p:font typeface="Georgia" panose="02040502050405020303" pitchFamily="18" charset="0"/>
      <p:regular r:id="rId22"/>
      <p:bold r:id="rId23"/>
      <p:italic r:id="rId24"/>
      <p:boldItalic r:id="rId25"/>
    </p:embeddedFont>
    <p:embeddedFont>
      <p:font typeface="Georgia Pro Cond" panose="02040506050405020303" pitchFamily="18" charset="0"/>
      <p:regular r:id="rId26"/>
      <p:bold r:id="rId27"/>
      <p:italic r:id="rId28"/>
      <p:boldItalic r:id="rId29"/>
    </p:embeddedFont>
    <p:embeddedFont>
      <p:font typeface="Lora" pitchFamily="2" charset="0"/>
      <p:regular r:id="rId30"/>
      <p:bold r:id="rId31"/>
      <p:italic r:id="rId32"/>
      <p:boldItalic r:id="rId33"/>
    </p:embeddedFont>
    <p:embeddedFont>
      <p:font typeface="Montserrat" panose="00000500000000000000" pitchFamily="2" charset="0"/>
      <p:regular r:id="rId34"/>
      <p:bold r:id="rId35"/>
      <p:italic r:id="rId36"/>
      <p:boldItalic r:id="rId37"/>
    </p:embeddedFont>
    <p:embeddedFont>
      <p:font typeface="Montserrat Bold" panose="00000800000000000000" charset="0"/>
      <p:bold r:id="rId38"/>
    </p:embeddedFont>
    <p:embeddedFont>
      <p:font typeface="PT Sans" panose="020B0503020203020204" pitchFamily="34" charset="0"/>
      <p:regular r:id="rId39"/>
      <p:bold r:id="rId40"/>
      <p:italic r:id="rId41"/>
      <p:boldItalic r:id="rId42"/>
    </p:embeddedFont>
    <p:embeddedFont>
      <p:font typeface="PT Sans Bold" panose="020B0703020203020204" charset="0"/>
      <p:bold r:id="rId43"/>
    </p:embeddedFont>
    <p:embeddedFont>
      <p:font typeface="Roboto" panose="02000000000000000000" pitchFamily="2" charset="0"/>
      <p:regular r:id="rId44"/>
      <p:bold r:id="rId45"/>
      <p:italic r:id="rId46"/>
      <p:boldItalic r:id="rId47"/>
    </p:embeddedFont>
    <p:embeddedFont>
      <p:font typeface="Roboto Light" panose="02000000000000000000" pitchFamily="2" charset="0"/>
      <p:regular r:id="rId48"/>
      <p:italic r:id="rId49"/>
    </p:embeddedFont>
    <p:embeddedFont>
      <p:font typeface="Russo One" panose="020B0604020202020204" charset="0"/>
      <p:regular r:id="rId50"/>
    </p:embeddedFont>
    <p:embeddedFont>
      <p:font typeface="Segoe UI" panose="020B0502040204020203" pitchFamily="34" charset="0"/>
      <p:regular r:id="rId51"/>
      <p:bold r:id="rId52"/>
      <p:italic r:id="rId53"/>
      <p:boldItalic r:id="rId54"/>
    </p:embeddedFont>
    <p:embeddedFont>
      <p:font typeface="Tw Cen MT" panose="020B0602020104020603" pitchFamily="34" charset="0"/>
      <p:regular r:id="rId55"/>
      <p:bold r:id="rId56"/>
      <p:italic r:id="rId57"/>
      <p:boldItalic r:id="rId5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881"/>
    <a:srgbClr val="02BBD6"/>
    <a:srgbClr val="5151AB"/>
    <a:srgbClr val="007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58" d="100"/>
          <a:sy n="58" d="100"/>
        </p:scale>
        <p:origin x="75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font" Target="fonts/font6.fntdata"/><Relationship Id="rId39" Type="http://schemas.openxmlformats.org/officeDocument/2006/relationships/font" Target="fonts/font19.fntdata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42" Type="http://schemas.openxmlformats.org/officeDocument/2006/relationships/font" Target="fonts/font22.fntdata"/><Relationship Id="rId47" Type="http://schemas.openxmlformats.org/officeDocument/2006/relationships/font" Target="fonts/font27.fntdata"/><Relationship Id="rId50" Type="http://schemas.openxmlformats.org/officeDocument/2006/relationships/font" Target="fonts/font30.fntdata"/><Relationship Id="rId55" Type="http://schemas.openxmlformats.org/officeDocument/2006/relationships/font" Target="fonts/font35.fntdata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8.xml"/><Relationship Id="rId29" Type="http://schemas.openxmlformats.org/officeDocument/2006/relationships/font" Target="fonts/font9.fntdata"/><Relationship Id="rId11" Type="http://schemas.openxmlformats.org/officeDocument/2006/relationships/slide" Target="slides/slide3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font" Target="fonts/font17.fntdata"/><Relationship Id="rId40" Type="http://schemas.openxmlformats.org/officeDocument/2006/relationships/font" Target="fonts/font20.fntdata"/><Relationship Id="rId45" Type="http://schemas.openxmlformats.org/officeDocument/2006/relationships/font" Target="fonts/font25.fntdata"/><Relationship Id="rId53" Type="http://schemas.openxmlformats.org/officeDocument/2006/relationships/font" Target="fonts/font33.fntdata"/><Relationship Id="rId58" Type="http://schemas.openxmlformats.org/officeDocument/2006/relationships/font" Target="fonts/font38.fntdata"/><Relationship Id="rId5" Type="http://schemas.openxmlformats.org/officeDocument/2006/relationships/slideMaster" Target="slideMasters/slideMaster5.xml"/><Relationship Id="rId61" Type="http://schemas.openxmlformats.org/officeDocument/2006/relationships/theme" Target="theme/theme1.xml"/><Relationship Id="rId19" Type="http://schemas.openxmlformats.org/officeDocument/2006/relationships/slide" Target="slides/slide11.xml"/><Relationship Id="rId14" Type="http://schemas.openxmlformats.org/officeDocument/2006/relationships/slide" Target="slides/slide6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font" Target="fonts/font15.fntdata"/><Relationship Id="rId43" Type="http://schemas.openxmlformats.org/officeDocument/2006/relationships/font" Target="fonts/font23.fntdata"/><Relationship Id="rId48" Type="http://schemas.openxmlformats.org/officeDocument/2006/relationships/font" Target="fonts/font28.fntdata"/><Relationship Id="rId56" Type="http://schemas.openxmlformats.org/officeDocument/2006/relationships/font" Target="fonts/font36.fntdata"/><Relationship Id="rId8" Type="http://schemas.openxmlformats.org/officeDocument/2006/relationships/slideMaster" Target="slideMasters/slideMaster8.xml"/><Relationship Id="rId51" Type="http://schemas.openxmlformats.org/officeDocument/2006/relationships/font" Target="fonts/font31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font" Target="fonts/font18.fntdata"/><Relationship Id="rId46" Type="http://schemas.openxmlformats.org/officeDocument/2006/relationships/font" Target="fonts/font26.fntdata"/><Relationship Id="rId59" Type="http://schemas.openxmlformats.org/officeDocument/2006/relationships/presProps" Target="presProps.xml"/><Relationship Id="rId20" Type="http://schemas.openxmlformats.org/officeDocument/2006/relationships/notesMaster" Target="notesMasters/notesMaster1.xml"/><Relationship Id="rId41" Type="http://schemas.openxmlformats.org/officeDocument/2006/relationships/font" Target="fonts/font21.fntdata"/><Relationship Id="rId54" Type="http://schemas.openxmlformats.org/officeDocument/2006/relationships/font" Target="fonts/font34.fntdata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7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font" Target="fonts/font16.fntdata"/><Relationship Id="rId49" Type="http://schemas.openxmlformats.org/officeDocument/2006/relationships/font" Target="fonts/font29.fntdata"/><Relationship Id="rId57" Type="http://schemas.openxmlformats.org/officeDocument/2006/relationships/font" Target="fonts/font37.fntdata"/><Relationship Id="rId10" Type="http://schemas.openxmlformats.org/officeDocument/2006/relationships/slide" Target="slides/slide2.xml"/><Relationship Id="rId31" Type="http://schemas.openxmlformats.org/officeDocument/2006/relationships/font" Target="fonts/font11.fntdata"/><Relationship Id="rId44" Type="http://schemas.openxmlformats.org/officeDocument/2006/relationships/font" Target="fonts/font24.fntdata"/><Relationship Id="rId52" Type="http://schemas.openxmlformats.org/officeDocument/2006/relationships/font" Target="fonts/font32.fntdata"/><Relationship Id="rId60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195707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FFCDE0-F5D5-B54D-83E1-08C9CC72E67F}" type="slidenum">
              <a:rPr kumimoji="1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1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317795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E7D2F9E-D167-4ED3-83EC-AE46EA34BEC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696818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543851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3.pn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3.pn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3.png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3.png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3.png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3.png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3.png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3.png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3.png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3.png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0C6D5E1-A55F-244C-84F8-6CE8E785F2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28800" y="1346836"/>
            <a:ext cx="10972800" cy="2865120"/>
          </a:xfrm>
        </p:spPr>
        <p:txBody>
          <a:bodyPr anchor="b"/>
          <a:lstStyle>
            <a:lvl1pPr algn="ctr">
              <a:defRPr sz="7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F9ACDE6A-0D22-EB46-803F-5D9164EE95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8800" y="4322446"/>
            <a:ext cx="10972800" cy="1986914"/>
          </a:xfrm>
        </p:spPr>
        <p:txBody>
          <a:bodyPr/>
          <a:lstStyle>
            <a:lvl1pPr marL="0" indent="0" algn="ctr">
              <a:buNone/>
              <a:defRPr sz="2880"/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kumimoji="1"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8971E78-8821-F348-B94C-98F110DFC7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9931D-5C47-D347-BE90-B26453E539BE}" type="datetimeFigureOut">
              <a:rPr kumimoji="1" lang="zh-TW" altLang="en-US" smtClean="0"/>
              <a:t>2025/6/30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1577ADB-334B-2941-A55D-2FFF882828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0FA3E1B-F1B1-5B42-8524-AC413B579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1CBBC-053A-A240-92DB-658347C973C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311283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B8ED3D2-22E8-9046-B0F8-2CC7B74C3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D8B6F73-F28C-A146-8D16-2142A356D7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4DA3782-EF81-E74F-AB40-3E56B62B20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9931D-5C47-D347-BE90-B26453E539BE}" type="datetimeFigureOut">
              <a:rPr kumimoji="1" lang="zh-TW" altLang="en-US" smtClean="0"/>
              <a:t>2025/6/30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400B384-0411-5A41-9BAD-1D5E95D7EE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A5D0F9D-2203-0A4A-86AE-9A6C675FF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1CBBC-053A-A240-92DB-658347C973C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1566352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6FCBCE6-E170-6B40-B93B-CC70142B8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8220" y="2051686"/>
            <a:ext cx="12618720" cy="3423284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68A9B25-FF23-B84B-8A33-6CC3330217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8220" y="5507356"/>
            <a:ext cx="12618720" cy="1800224"/>
          </a:xfrm>
        </p:spPr>
        <p:txBody>
          <a:bodyPr/>
          <a:lstStyle>
            <a:lvl1pPr marL="0" indent="0">
              <a:buNone/>
              <a:defRPr sz="2880">
                <a:solidFill>
                  <a:schemeClr val="tx1">
                    <a:tint val="75000"/>
                  </a:schemeClr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6524C4A-2D79-F342-A0D9-DC9B4491DD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9931D-5C47-D347-BE90-B26453E539BE}" type="datetimeFigureOut">
              <a:rPr kumimoji="1" lang="zh-TW" altLang="en-US" smtClean="0"/>
              <a:t>2025/6/30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14C849E-254C-1D4C-8520-6345BDD9D9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D2D4E34-EDE9-494F-9BEB-74FBF1868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1CBBC-053A-A240-92DB-658347C973C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987462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8CD3B2F-2FD5-3041-9A09-564262BB3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24E746C-65ED-EF42-A4E1-3AF176F463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05840" y="2190750"/>
            <a:ext cx="6217920" cy="5221606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0D649714-CA84-3E41-ADB1-79ABD5771F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406640" y="2190750"/>
            <a:ext cx="6217920" cy="5221606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D98F43B5-DC37-3A40-BF2A-313F0A9121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9931D-5C47-D347-BE90-B26453E539BE}" type="datetimeFigureOut">
              <a:rPr kumimoji="1" lang="zh-TW" altLang="en-US" smtClean="0"/>
              <a:t>2025/6/30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99313592-8AE5-5149-8A0F-69E8F5FB91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E5D3690-23E4-034C-9931-B60983B29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1CBBC-053A-A240-92DB-658347C973C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12378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DB25541-53FC-2049-BE0D-4BF7A94B83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438150"/>
            <a:ext cx="12618720" cy="1590676"/>
          </a:xfrm>
        </p:spPr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ED1892F-6348-1148-B6FB-5095461D5F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7746" y="2017396"/>
            <a:ext cx="6189344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E76ABAF2-0CC8-2048-AEBE-4881AC381D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07746" y="3006090"/>
            <a:ext cx="6189344" cy="4421506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42441669-29D5-BE40-B854-E5CEE3E5968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406640" y="2017396"/>
            <a:ext cx="6219826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1FE25224-1F54-7C4B-98BB-0C226E9CCF9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06640" y="3006090"/>
            <a:ext cx="6219826" cy="4421506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4371C8E6-866F-B944-B78A-1B26E35749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9931D-5C47-D347-BE90-B26453E539BE}" type="datetimeFigureOut">
              <a:rPr kumimoji="1" lang="zh-TW" altLang="en-US" smtClean="0"/>
              <a:t>2025/6/30</a:t>
            </a:fld>
            <a:endParaRPr kumimoji="1"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6DE24330-A17C-A74E-AE1B-5C316DC4C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7CE8CB06-971C-F648-8869-37BD15643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1CBBC-053A-A240-92DB-658347C973C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0646910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8869F42-64A8-2846-A199-05315789D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229A8685-9403-B447-AC84-7D98E81951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9931D-5C47-D347-BE90-B26453E539BE}" type="datetimeFigureOut">
              <a:rPr kumimoji="1" lang="zh-TW" altLang="en-US" smtClean="0"/>
              <a:t>2025/6/30</a:t>
            </a:fld>
            <a:endParaRPr kumimoji="1"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81708463-BC62-3B41-85B6-B263680A0C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BBEEEBF-6B71-7C4C-B815-3D7CEF2C0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1CBBC-053A-A240-92DB-658347C973C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2332418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20974A92-44C7-BC4B-B3E5-58DD65EAB9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9931D-5C47-D347-BE90-B26453E539BE}" type="datetimeFigureOut">
              <a:rPr kumimoji="1" lang="zh-TW" altLang="en-US" smtClean="0"/>
              <a:t>2025/6/30</a:t>
            </a:fld>
            <a:endParaRPr kumimoji="1"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BCB24D3F-29B4-4349-A2BF-ABFDE6D04E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9820CC0-0557-084C-9AF8-0CCA3E48F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1CBBC-053A-A240-92DB-658347C973C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1001456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5FCCAAD-65BA-5840-A5F3-6937EDEE2C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AE5B176-6A58-5D44-8799-B66D62561D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>
              <a:defRPr sz="3840"/>
            </a:lvl1pPr>
            <a:lvl2pPr>
              <a:defRPr sz="3360"/>
            </a:lvl2pPr>
            <a:lvl3pPr>
              <a:defRPr sz="288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A28CE013-1DD0-A74E-9C9D-2B08F449D6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D598936D-BE0B-524B-AE6F-DD3156E899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9931D-5C47-D347-BE90-B26453E539BE}" type="datetimeFigureOut">
              <a:rPr kumimoji="1" lang="zh-TW" altLang="en-US" smtClean="0"/>
              <a:t>2025/6/30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C55E938-7723-354A-996B-983A801ED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BC61E3BC-4B3D-9E4B-A9CC-5F93C38215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1CBBC-053A-A240-92DB-658347C973C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192543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009182B-E0ED-B141-A7E5-2CA829069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3A5F3796-4D58-AE40-85AF-846B0C50089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endParaRPr kumimoji="1"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2B70476F-81BE-5745-843C-4C2DCBB475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D5A93F5-8495-0E46-9DAB-6E8A4320A0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9931D-5C47-D347-BE90-B26453E539BE}" type="datetimeFigureOut">
              <a:rPr kumimoji="1" lang="zh-TW" altLang="en-US" smtClean="0"/>
              <a:t>2025/6/30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3B9C302A-CE2B-7D4D-A61F-1E11CBCDE1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0CC06866-83C7-5C47-9A29-000DF7B25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1CBBC-053A-A240-92DB-658347C973C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3528420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CF935BA-98C2-0A4E-881F-4B37F0017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D625C5F0-1CFD-6649-B6B8-BA24517EBE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9004882-DF61-144C-B9CE-D3B46B3FDD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9931D-5C47-D347-BE90-B26453E539BE}" type="datetimeFigureOut">
              <a:rPr kumimoji="1" lang="zh-TW" altLang="en-US" smtClean="0"/>
              <a:t>2025/6/30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AB2C0A4-99D8-CD42-A7DF-AC35BF9F73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35D7445-2C53-A848-A816-47AAE6288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1CBBC-053A-A240-92DB-658347C973C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0067658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A2834A3E-BB96-FD48-8971-611A184B4D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0469880" y="438150"/>
            <a:ext cx="3154680" cy="6974206"/>
          </a:xfrm>
        </p:spPr>
        <p:txBody>
          <a:bodyPr vert="eaVert"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6A3D5EAA-3B45-174E-B4EF-F2C3BA868C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05840" y="438150"/>
            <a:ext cx="9281160" cy="6974206"/>
          </a:xfrm>
        </p:spPr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81C099F-606E-2749-9564-A01D996F2E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9931D-5C47-D347-BE90-B26453E539BE}" type="datetimeFigureOut">
              <a:rPr kumimoji="1" lang="zh-TW" altLang="en-US" smtClean="0"/>
              <a:t>2025/6/30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09CB09A-82E2-3F4C-AEA4-ED737613B9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E8A4169-6F36-9E45-9C9A-3FD9EC7786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1CBBC-053A-A240-92DB-658347C973C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4147871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Infographic_P000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09602" y="1081372"/>
            <a:ext cx="13389380" cy="277208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920" b="0" baseline="0">
                <a:solidFill>
                  <a:schemeClr val="bg1">
                    <a:lumMod val="65000"/>
                  </a:schemeClr>
                </a:solidFill>
                <a:latin typeface="+mn-lt"/>
                <a:ea typeface="Roboto" panose="02000000000000000000" pitchFamily="2" charset="0"/>
              </a:defRPr>
            </a:lvl1pPr>
            <a:lvl2pPr marL="731484" indent="0">
              <a:buNone/>
              <a:defRPr sz="1920"/>
            </a:lvl2pPr>
            <a:lvl3pPr marL="1462967" indent="0">
              <a:buNone/>
              <a:defRPr sz="1600"/>
            </a:lvl3pPr>
            <a:lvl4pPr marL="2194451" indent="0">
              <a:buNone/>
              <a:defRPr sz="1440"/>
            </a:lvl4pPr>
            <a:lvl5pPr marL="2925934" indent="0">
              <a:buNone/>
              <a:defRPr sz="1440"/>
            </a:lvl5pPr>
            <a:lvl6pPr marL="3657418" indent="0">
              <a:buNone/>
              <a:defRPr sz="1440"/>
            </a:lvl6pPr>
            <a:lvl7pPr marL="4388900" indent="0">
              <a:buNone/>
              <a:defRPr sz="1440"/>
            </a:lvl7pPr>
            <a:lvl8pPr marL="5120384" indent="0">
              <a:buNone/>
              <a:defRPr sz="1440"/>
            </a:lvl8pPr>
            <a:lvl9pPr marL="5851868" indent="0">
              <a:buNone/>
              <a:defRPr sz="1440"/>
            </a:lvl9pPr>
          </a:lstStyle>
          <a:p>
            <a:pPr lvl="0"/>
            <a:r>
              <a:rPr lang="en-US" dirty="0"/>
              <a:t>CLICK TO EDITE SUBTITLE</a:t>
            </a:r>
          </a:p>
        </p:txBody>
      </p:sp>
      <p:sp>
        <p:nvSpPr>
          <p:cNvPr id="26" name="Title 2"/>
          <p:cNvSpPr>
            <a:spLocks noGrp="1"/>
          </p:cNvSpPr>
          <p:nvPr>
            <p:ph type="title"/>
          </p:nvPr>
        </p:nvSpPr>
        <p:spPr>
          <a:xfrm>
            <a:off x="609602" y="213362"/>
            <a:ext cx="13389380" cy="792613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sz="448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422129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1CE1A2-C6A4-7F6E-821F-862B78549D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28800" y="1346836"/>
            <a:ext cx="10972800" cy="2865120"/>
          </a:xfrm>
        </p:spPr>
        <p:txBody>
          <a:bodyPr anchor="b"/>
          <a:lstStyle>
            <a:lvl1pPr algn="ctr">
              <a:defRPr sz="7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7802D4-3EB4-1E39-28F6-4088ADA88D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8800" y="4322446"/>
            <a:ext cx="10972800" cy="1986914"/>
          </a:xfrm>
        </p:spPr>
        <p:txBody>
          <a:bodyPr/>
          <a:lstStyle>
            <a:lvl1pPr marL="0" indent="0" algn="ctr">
              <a:buNone/>
              <a:defRPr sz="2880"/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0C277E-C358-8FEF-BB22-711C28E5EA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A1EB4A-EF97-4173-AE12-77E0CED9F828}" type="datetimeFigureOut">
              <a:rPr lang="en-US" smtClean="0"/>
              <a:t>6/30/2025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7C331B-D847-4E15-56EA-3CB49F30D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FABA7B-27C3-46CC-E380-855C886FF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C65BC-14A8-4038-A185-78919C9309C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869369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363D3-2CE6-6403-05BC-FBC472B7D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50F187-32D2-1445-21B5-1C2E5FD285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A42FA6-A0F1-7E2E-56A1-61DF0A066E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A1EB4A-EF97-4173-AE12-77E0CED9F828}" type="datetimeFigureOut">
              <a:rPr lang="en-US" smtClean="0"/>
              <a:t>6/30/2025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5495EC-6589-3222-9196-349046FCAB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4C0A7D-C502-DF2C-A68F-2FC1B4E6F1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C65BC-14A8-4038-A185-78919C9309C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860363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5D84E-7AA7-5B75-EBE9-BF773B6FB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8220" y="2051686"/>
            <a:ext cx="12618720" cy="3423284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8C1493-C393-A254-9DD0-F9CF190468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8220" y="5507356"/>
            <a:ext cx="12618720" cy="1800224"/>
          </a:xfrm>
        </p:spPr>
        <p:txBody>
          <a:bodyPr/>
          <a:lstStyle>
            <a:lvl1pPr marL="0" indent="0">
              <a:buNone/>
              <a:defRPr sz="2880">
                <a:solidFill>
                  <a:schemeClr val="tx1">
                    <a:tint val="75000"/>
                  </a:schemeClr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CDCE77-8E16-BE7D-FB55-A0A9E220E6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A1EB4A-EF97-4173-AE12-77E0CED9F828}" type="datetimeFigureOut">
              <a:rPr lang="en-US" smtClean="0"/>
              <a:t>6/30/2025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A36613-A4F2-5227-9D38-D93234EEA5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DF4B53-08E5-3E3C-DCFD-5EF2B33F0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C65BC-14A8-4038-A185-78919C9309C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223832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475A65-4312-2E96-F3EB-4DB344601F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1600D1-7B98-7602-1EC7-DE90D91DE1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058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864D15-FEF5-F19B-1B22-11E792CFDA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4066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C2D041-7018-8FEB-D4DB-65152C109F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A1EB4A-EF97-4173-AE12-77E0CED9F828}" type="datetimeFigureOut">
              <a:rPr lang="en-US" smtClean="0"/>
              <a:t>6/30/2025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E50A01-446D-0694-2FA6-A9465A2CA6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098BEF-9FCC-833F-08B3-3DD9A21DC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C65BC-14A8-4038-A185-78919C9309C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96301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4DB33-4FC9-3E21-0852-E5D8B2E20C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438150"/>
            <a:ext cx="12618720" cy="159067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E4484C-2835-24AC-4554-81EDC9C18B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7746" y="2017396"/>
            <a:ext cx="6189344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1D7F5C-428B-1AE0-81F2-74EA37437E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07746" y="3006090"/>
            <a:ext cx="6189344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83FECE-6995-F7AE-E08E-E54A54F83A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406640" y="2017396"/>
            <a:ext cx="6219826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D2E0F8E-B9AD-66AC-5F23-6F77E85473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06640" y="3006090"/>
            <a:ext cx="6219826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A731CFC-B360-B888-F8BA-E2D6F31679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A1EB4A-EF97-4173-AE12-77E0CED9F828}" type="datetimeFigureOut">
              <a:rPr lang="en-US" smtClean="0"/>
              <a:t>6/30/2025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9C6D5DB-DAF0-6F11-0D5F-9880917B18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F5C5551-0630-2126-3AEA-0EFC596EB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C65BC-14A8-4038-A185-78919C9309C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020592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DC482E-96FB-7DCE-70C6-F6248F88CE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4BA4918-68D9-45EA-8E15-1C33B50D20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A1EB4A-EF97-4173-AE12-77E0CED9F828}" type="datetimeFigureOut">
              <a:rPr lang="en-US" smtClean="0"/>
              <a:t>6/30/2025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BCD224-6828-C54B-C2F0-4B7DCD5756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1C2205-F93A-47F4-95D5-2BE3FCE7A5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C65BC-14A8-4038-A185-78919C9309C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67175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29E3A3-55F8-4CD3-B033-D3D118B2C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A1EB4A-EF97-4173-AE12-77E0CED9F828}" type="datetimeFigureOut">
              <a:rPr lang="en-US" smtClean="0"/>
              <a:t>6/30/2025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0F65A4D-D179-0103-06ED-8FEFB5F412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D4197F-4E81-6024-292B-4774D2841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C65BC-14A8-4038-A185-78919C9309C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223762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4745F-86F8-FA48-01E3-A25D465B40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84CBBF-DE65-F039-2C71-4B6EE7C234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>
              <a:defRPr sz="3840"/>
            </a:lvl1pPr>
            <a:lvl2pPr>
              <a:defRPr sz="3360"/>
            </a:lvl2pPr>
            <a:lvl3pPr>
              <a:defRPr sz="288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B7AF38-8048-ED25-CBF5-63FB7F08B1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5B8E65-E77E-AF5D-6BA6-9F2DB08E27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A1EB4A-EF97-4173-AE12-77E0CED9F828}" type="datetimeFigureOut">
              <a:rPr lang="en-US" smtClean="0"/>
              <a:t>6/30/2025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0DF81E-47B8-1DA9-8028-4DD57D1733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F90699-10C1-989F-17F1-53684501B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C65BC-14A8-4038-A185-78919C9309C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080655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4B011-5400-1DFA-B33C-4212A05199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539C77B-0614-0CF7-1CB1-F44187ED704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F3B681-0224-40F3-76AB-14C8F02323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529460-35FE-B6E5-BB16-68A066C159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A1EB4A-EF97-4173-AE12-77E0CED9F828}" type="datetimeFigureOut">
              <a:rPr lang="en-US" smtClean="0"/>
              <a:t>6/30/2025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6FC6C1-2045-1EAC-8A7A-00CBA05BF7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6D462F-8914-FB40-0899-EA988B6B9F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C65BC-14A8-4038-A185-78919C9309C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79568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9D8E7B-C898-E449-FC94-A74E0B026B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726658-8C33-A0FA-CDBF-B50A93CBBF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DFEB08-3D83-60F0-9F97-83BD4B0E81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A1EB4A-EF97-4173-AE12-77E0CED9F828}" type="datetimeFigureOut">
              <a:rPr lang="en-US" smtClean="0"/>
              <a:t>6/30/2025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B065A5-F27B-08F3-D11F-E6F1C5A2B3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C129A0-9761-C828-5729-5940F5AC5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C65BC-14A8-4038-A185-78919C9309C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405831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49DB546-D26A-6D99-8792-EDAF0F6DEF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0469880" y="438150"/>
            <a:ext cx="3154680" cy="6974206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09E21EB-4EFB-B20C-CB12-D1E1F09D2E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05840" y="438150"/>
            <a:ext cx="9281160" cy="697420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4E6490-5B44-EFEB-DC4C-9925A39997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A1EB4A-EF97-4173-AE12-77E0CED9F828}" type="datetimeFigureOut">
              <a:rPr lang="en-US" smtClean="0"/>
              <a:t>6/30/2025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6322FE-DA6E-BFB9-8451-1B27D8037F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880AB9-EC0E-3C3A-6FE3-1A240A709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C65BC-14A8-4038-A185-78919C9309C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111690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8E00B0-08C8-0972-3A4F-9479DC8074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28800" y="1346836"/>
            <a:ext cx="10972800" cy="2865120"/>
          </a:xfrm>
        </p:spPr>
        <p:txBody>
          <a:bodyPr anchor="b"/>
          <a:lstStyle>
            <a:lvl1pPr algn="ctr">
              <a:defRPr sz="7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9A116F-15A2-340F-414C-31B13B9025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8800" y="4322446"/>
            <a:ext cx="10972800" cy="1986914"/>
          </a:xfrm>
        </p:spPr>
        <p:txBody>
          <a:bodyPr/>
          <a:lstStyle>
            <a:lvl1pPr marL="0" indent="0" algn="ctr">
              <a:buNone/>
              <a:defRPr sz="2880"/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D84F0F-E55C-3A68-3459-46048D411E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DA017-E430-46C8-8374-10512B1F8D44}" type="datetimeFigureOut">
              <a:rPr lang="en-US" smtClean="0"/>
              <a:t>6/30/2025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CA32C3-945B-9C1C-6CF8-12D9C7A11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F01066-7BAB-8116-BF6F-C12192A93D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5FD0A-51C7-4916-9BB3-BED32FBC5E3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214126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C33A0-F1F0-8B0F-2CE9-1EEBA3620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AB90AF-DA90-94A7-35E1-A392D343AE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66CC16-3A5E-60B1-B09D-A88F37CF5D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DA017-E430-46C8-8374-10512B1F8D44}" type="datetimeFigureOut">
              <a:rPr lang="en-US" smtClean="0"/>
              <a:t>6/30/2025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8B81CB-1C5D-9D06-2340-3B01A7132E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5B6A64-EE3C-D4AF-2FA1-6F69A3B2E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5FD0A-51C7-4916-9BB3-BED32FBC5E3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849540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064AA2-8F4A-877E-A390-F6891172A6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8220" y="2051686"/>
            <a:ext cx="12618720" cy="3423284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EE3375-7725-2A50-BA21-66BD8F4D57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8220" y="5507356"/>
            <a:ext cx="12618720" cy="1800224"/>
          </a:xfrm>
        </p:spPr>
        <p:txBody>
          <a:bodyPr/>
          <a:lstStyle>
            <a:lvl1pPr marL="0" indent="0">
              <a:buNone/>
              <a:defRPr sz="2880">
                <a:solidFill>
                  <a:schemeClr val="tx1">
                    <a:tint val="75000"/>
                  </a:schemeClr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D65878-EF06-B7A2-3124-42C6575E02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DA017-E430-46C8-8374-10512B1F8D44}" type="datetimeFigureOut">
              <a:rPr lang="en-US" smtClean="0"/>
              <a:t>6/30/2025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D99F71-3B3C-1AAE-0889-ABFC60F89F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F20392-2455-9BA4-81C3-3953E8EF7F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5FD0A-51C7-4916-9BB3-BED32FBC5E3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247290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B9B53-5877-A6C9-2E8F-5243988B8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30750D-AC04-A293-8BB1-24154D8EFA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058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B6BB1B-43A1-BDE3-CF71-D5F0322E88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4066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D248E0-5277-2754-9189-CF5F5CE2B5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DA017-E430-46C8-8374-10512B1F8D44}" type="datetimeFigureOut">
              <a:rPr lang="en-US" smtClean="0"/>
              <a:t>6/30/2025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1F28A0-F1E8-8E9A-6D3E-799BB49F43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8D07B5-6C25-1782-A196-AF599380A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5FD0A-51C7-4916-9BB3-BED32FBC5E3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326121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DA443-513C-51E0-2968-8B28DD406F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438150"/>
            <a:ext cx="12618720" cy="159067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B809FB-66AB-B033-5DA1-F511E19F36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7746" y="2017396"/>
            <a:ext cx="6189344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DC4D60-C46E-F9CB-958B-7F64769FB4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07746" y="3006090"/>
            <a:ext cx="6189344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D42EDBD-1600-F070-92A5-9CC655EFC18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406640" y="2017396"/>
            <a:ext cx="6219826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6254C5-3F5D-E70C-DD9C-3AA106131D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06640" y="3006090"/>
            <a:ext cx="6219826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1B36A20-954B-D39F-C895-44918D9439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DA017-E430-46C8-8374-10512B1F8D44}" type="datetimeFigureOut">
              <a:rPr lang="en-US" smtClean="0"/>
              <a:t>6/30/2025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7DEEC44-CB5A-50C0-EBA0-CDE4FBEE57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2B10406-80B3-B8D4-6EA0-4F105DC30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5FD0A-51C7-4916-9BB3-BED32FBC5E3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68914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2DCE4-ED26-4FAD-9AB7-CD13F27C90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299232E-E456-9772-B2FE-2C8351DD06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DA017-E430-46C8-8374-10512B1F8D44}" type="datetimeFigureOut">
              <a:rPr lang="en-US" smtClean="0"/>
              <a:t>6/30/2025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0B64740-0F3F-A040-589C-FE44C55BF7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8A46DA-0EF5-AC50-0BAB-8D7B77139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5FD0A-51C7-4916-9BB3-BED32FBC5E3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676904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A2F4253-93C8-B33E-061C-5C4397E84E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DA017-E430-46C8-8374-10512B1F8D44}" type="datetimeFigureOut">
              <a:rPr lang="en-US" smtClean="0"/>
              <a:t>6/30/2025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E3D488A-3471-D33F-25B1-0D330172BE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EA2795-B133-B983-8208-606747495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5FD0A-51C7-4916-9BB3-BED32FBC5E3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486038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C8A9AC-9976-AEB6-3C81-744340688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F19035-EC70-B979-7B5D-D5896BA982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>
              <a:defRPr sz="3840"/>
            </a:lvl1pPr>
            <a:lvl2pPr>
              <a:defRPr sz="3360"/>
            </a:lvl2pPr>
            <a:lvl3pPr>
              <a:defRPr sz="288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A8DE09-A368-8C2A-5FD8-2B96DD80E8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861DDB-7B27-2813-A37D-CC74F203A3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DA017-E430-46C8-8374-10512B1F8D44}" type="datetimeFigureOut">
              <a:rPr lang="en-US" smtClean="0"/>
              <a:t>6/30/2025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C51A53-7CEA-E1D9-860B-6DB7EF309A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DDD42D-C071-B06E-6013-1C15928EC7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5FD0A-51C7-4916-9BB3-BED32FBC5E3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553485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04C61-D3A4-58F9-0CA5-74613CC905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6DA02A3-1A59-54B7-A1E1-84FCF267E24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C59F84-ABFD-5AAC-E85F-5A0F56B324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F2C30A-7E66-E524-57A6-9F4FF33998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DA017-E430-46C8-8374-10512B1F8D44}" type="datetimeFigureOut">
              <a:rPr lang="en-US" smtClean="0"/>
              <a:t>6/30/2025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CE0E02-E08D-95FD-DC0B-6C19A3F602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C26A80-C864-D923-AF6D-0CC6A9CD6E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5FD0A-51C7-4916-9BB3-BED32FBC5E3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30580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17B8D-BD1F-0E02-91C8-9D106027E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2FF69C1-AA4A-DD3F-5FF3-AF399964AF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E83A9D-09A0-2279-4852-0CC0E869C9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DA017-E430-46C8-8374-10512B1F8D44}" type="datetimeFigureOut">
              <a:rPr lang="en-US" smtClean="0"/>
              <a:t>6/30/2025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DFD6F0-15F0-6487-4E9A-1673FF36A3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6F7027-84FE-7A09-DAEE-3408032863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5FD0A-51C7-4916-9BB3-BED32FBC5E3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943566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3DCD3B4-36CD-16C3-106B-B1F098DE6C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0469880" y="438150"/>
            <a:ext cx="3154680" cy="6974206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A79E5B2-C603-80A8-5FCD-EC2764797D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05840" y="438150"/>
            <a:ext cx="9281160" cy="697420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12A0DE-5918-0716-BCC8-2BD8B3F2C9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DA017-E430-46C8-8374-10512B1F8D44}" type="datetimeFigureOut">
              <a:rPr lang="en-US" smtClean="0"/>
              <a:t>6/30/2025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8FCCD6-C11B-60A5-D7FC-370CEFDC24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CAE381-3A6B-6FEB-DE6A-ABC3F404A7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5FD0A-51C7-4916-9BB3-BED32FBC5E3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43749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0462595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21741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66086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7743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92730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7009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04369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639496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13003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57486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632838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572403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-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09601" y="1414113"/>
            <a:ext cx="13389381" cy="277208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680" b="0" baseline="0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  <a:lvl2pPr marL="731502" indent="0">
              <a:buNone/>
              <a:defRPr sz="1920"/>
            </a:lvl2pPr>
            <a:lvl3pPr marL="1463003" indent="0">
              <a:buNone/>
              <a:defRPr sz="1600"/>
            </a:lvl3pPr>
            <a:lvl4pPr marL="2194506" indent="0">
              <a:buNone/>
              <a:defRPr sz="1440"/>
            </a:lvl4pPr>
            <a:lvl5pPr marL="2926006" indent="0">
              <a:buNone/>
              <a:defRPr sz="1440"/>
            </a:lvl5pPr>
            <a:lvl6pPr marL="3657509" indent="0">
              <a:buNone/>
              <a:defRPr sz="1440"/>
            </a:lvl6pPr>
            <a:lvl7pPr marL="4389010" indent="0">
              <a:buNone/>
              <a:defRPr sz="1440"/>
            </a:lvl7pPr>
            <a:lvl8pPr marL="5120512" indent="0">
              <a:buNone/>
              <a:defRPr sz="1440"/>
            </a:lvl8pPr>
            <a:lvl9pPr marL="5852014" indent="0">
              <a:buNone/>
              <a:defRPr sz="1440"/>
            </a:lvl9pPr>
          </a:lstStyle>
          <a:p>
            <a:pPr lvl="0"/>
            <a:r>
              <a:rPr lang="en-US" dirty="0"/>
              <a:t>CLICK TO EDITE SUBTITLE</a:t>
            </a:r>
          </a:p>
        </p:txBody>
      </p:sp>
      <p:sp>
        <p:nvSpPr>
          <p:cNvPr id="9" name="Title 2"/>
          <p:cNvSpPr>
            <a:spLocks noGrp="1"/>
          </p:cNvSpPr>
          <p:nvPr>
            <p:ph type="title"/>
          </p:nvPr>
        </p:nvSpPr>
        <p:spPr>
          <a:xfrm>
            <a:off x="609601" y="546102"/>
            <a:ext cx="13389381" cy="792613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sz="512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icture Placeholder 7"/>
          <p:cNvSpPr>
            <a:spLocks noGrp="1"/>
          </p:cNvSpPr>
          <p:nvPr>
            <p:ph type="pic" sz="quarter" idx="19" hasCustomPrompt="1"/>
          </p:nvPr>
        </p:nvSpPr>
        <p:spPr>
          <a:xfrm>
            <a:off x="603423" y="4968239"/>
            <a:ext cx="5799587" cy="2333784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 w="19050">
            <a:noFill/>
          </a:ln>
          <a:effectLst/>
        </p:spPr>
        <p:txBody>
          <a:bodyPr lIns="0" tIns="0" rIns="0" bIns="274320" anchor="b"/>
          <a:lstStyle>
            <a:lvl1pPr algn="ctr" rtl="0">
              <a:buNone/>
              <a:defRPr sz="144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</p:spTree>
    <p:extLst>
      <p:ext uri="{BB962C8B-B14F-4D97-AF65-F5344CB8AC3E}">
        <p14:creationId xmlns:p14="http://schemas.microsoft.com/office/powerpoint/2010/main" val="2889217542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29E3A3-55F8-4CD3-B033-D3D118B2C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A1EB4A-EF97-4173-AE12-77E0CED9F828}" type="datetimeFigureOut">
              <a:rPr lang="en-US" smtClean="0"/>
              <a:t>6/30/2025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0F65A4D-D179-0103-06ED-8FEFB5F412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D4197F-4E81-6024-292B-4774D2841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C65BC-14A8-4038-A185-78919C9309C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05039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9680D-0091-441E-B6E7-47206C2713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28800" y="1346836"/>
            <a:ext cx="10972800" cy="2865120"/>
          </a:xfrm>
        </p:spPr>
        <p:txBody>
          <a:bodyPr anchor="b"/>
          <a:lstStyle>
            <a:lvl1pPr algn="ctr">
              <a:defRPr sz="7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006A50-C2B3-40D1-ADED-BE948605E5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8800" y="4322446"/>
            <a:ext cx="10972800" cy="1986914"/>
          </a:xfrm>
        </p:spPr>
        <p:txBody>
          <a:bodyPr/>
          <a:lstStyle>
            <a:lvl1pPr marL="0" indent="0" algn="ctr">
              <a:buNone/>
              <a:defRPr sz="2880"/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D4482F-328F-499F-B1BD-A67781DA32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5926C-7B86-4E8C-879B-34F1C742F891}" type="datetimeFigureOut">
              <a:rPr lang="en-US" smtClean="0"/>
              <a:t>6/30/2025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BE1D34-9D74-4E5E-B3F7-4F9D15875F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F9B656-96EB-4CFC-B3DF-EC28B1D8AE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C81E8-A3C9-493E-9416-0A26D9CD016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473200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602846-8C11-4039-9912-53CDAE866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39BC6F-56C6-4D5C-8F27-077D41D986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7E0DF2-E9A6-4B7E-9CD9-44DD52F9BC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5926C-7B86-4E8C-879B-34F1C742F891}" type="datetimeFigureOut">
              <a:rPr lang="en-US" smtClean="0"/>
              <a:t>6/30/2025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516F2E-E523-4D5F-ADE1-04598A099E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C5A3C2-B0B4-4586-9914-593B37A7E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C81E8-A3C9-493E-9416-0A26D9CD016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1969242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8B7DE-BC2D-435F-A0C5-C8A78CE817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8220" y="2051686"/>
            <a:ext cx="12618720" cy="3423284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BBC197-C44E-420D-8F16-3C4445B62A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8220" y="5507356"/>
            <a:ext cx="12618720" cy="1800224"/>
          </a:xfrm>
        </p:spPr>
        <p:txBody>
          <a:bodyPr/>
          <a:lstStyle>
            <a:lvl1pPr marL="0" indent="0">
              <a:buNone/>
              <a:defRPr sz="2880">
                <a:solidFill>
                  <a:schemeClr val="tx1">
                    <a:tint val="75000"/>
                  </a:schemeClr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6BCCD5-632B-40C7-86EC-AB967FDC83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5926C-7B86-4E8C-879B-34F1C742F891}" type="datetimeFigureOut">
              <a:rPr lang="en-US" smtClean="0"/>
              <a:t>6/30/2025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2F3CBB-4B9E-48C1-8420-658484CF1B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D914E8-373B-4263-907F-3D6CA4915B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C81E8-A3C9-493E-9416-0A26D9CD016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1528541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8C0A06-ED90-4270-BFB7-025782852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932EFC-DD96-4C6F-9B23-5FDF058554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058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5A24D4-CC16-4839-A26B-C87169678F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4066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CD91CD-F585-418D-92A8-634B04D080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5926C-7B86-4E8C-879B-34F1C742F891}" type="datetimeFigureOut">
              <a:rPr lang="en-US" smtClean="0"/>
              <a:t>6/30/2025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271E18-CD49-4B6D-AF02-1B6520CFE0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48EF05-8DFD-4F36-BA03-95278F8E91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C81E8-A3C9-493E-9416-0A26D9CD016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9793796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F2874F-2D90-446C-B9B0-70DEED20F2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438150"/>
            <a:ext cx="12618720" cy="159067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441D8F-8BE0-440F-9204-17DDA631C3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7746" y="2017396"/>
            <a:ext cx="6189344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A485C5-D7C8-4AF3-BAAF-F2BAAD3F0E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07746" y="3006090"/>
            <a:ext cx="6189344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48AB2D3-4CA3-4A6A-BA8D-6D289E1686B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406640" y="2017396"/>
            <a:ext cx="6219826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71EF08-B01B-4CA5-90D9-7437FE33CBA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06640" y="3006090"/>
            <a:ext cx="6219826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CDF0F69-D710-4B37-A147-0299095A0B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5926C-7B86-4E8C-879B-34F1C742F891}" type="datetimeFigureOut">
              <a:rPr lang="en-US" smtClean="0"/>
              <a:t>6/30/2025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3502C26-73F6-4F5E-9F18-CAFAC7794C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2F29350-E7A1-419C-9C6D-6D7D1C151F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C81E8-A3C9-493E-9416-0A26D9CD016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9979796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E6F91-062E-40D8-B359-BFD2E5FC9D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B6419F-9932-4502-90D0-79FD7C2165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5926C-7B86-4E8C-879B-34F1C742F891}" type="datetimeFigureOut">
              <a:rPr lang="en-US" smtClean="0"/>
              <a:t>6/30/2025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1B19A4-63D7-463F-9D05-3F02762E65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EE8B28-E8A8-4111-8200-51817B5D9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C81E8-A3C9-493E-9416-0A26D9CD016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8605393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9C5EEB7-4B64-4B1F-B17A-7EDBD36EF7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5926C-7B86-4E8C-879B-34F1C742F891}" type="datetimeFigureOut">
              <a:rPr lang="en-US" smtClean="0"/>
              <a:t>6/30/2025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B830506-7FA6-49EF-8687-CEC8DB6D6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4C1470-068C-45A8-BA20-C8BD0E6C8F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C81E8-A3C9-493E-9416-0A26D9CD016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6760343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14344-24C4-4BB8-9ACC-740F753E9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59443A-26ED-4B1C-8228-678B2E06C8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>
              <a:defRPr sz="3840"/>
            </a:lvl1pPr>
            <a:lvl2pPr>
              <a:defRPr sz="3360"/>
            </a:lvl2pPr>
            <a:lvl3pPr>
              <a:defRPr sz="288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DF9835-7065-4A5A-B313-DBA2406463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17E25E-4B6B-4BF9-9AAF-EDBEDB2933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5926C-7B86-4E8C-879B-34F1C742F891}" type="datetimeFigureOut">
              <a:rPr lang="en-US" smtClean="0"/>
              <a:t>6/30/2025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8671BD-F2E2-4696-ABC7-700F2103A9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1538B4-1D6D-4CEB-962A-7F91B87FF8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C81E8-A3C9-493E-9416-0A26D9CD016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1412965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6AF59-F3B4-4E8E-AF43-8C1C6538B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1F7C62C-8250-4764-87AA-6FB87AEAEBD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37067B-C180-4013-8138-B4A70493D4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17DBA7-9613-454D-9382-C8A0B04C6D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5926C-7B86-4E8C-879B-34F1C742F891}" type="datetimeFigureOut">
              <a:rPr lang="en-US" smtClean="0"/>
              <a:t>6/30/2025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15C1E2-DD03-49BA-A34C-96EE7D3BF2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BAB60D-600C-4F9B-AF2E-E9E9F5E94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C81E8-A3C9-493E-9416-0A26D9CD016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9424978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7A5AD-8207-448B-AE77-9769BC8CF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5DB3CB-5EF1-4627-A2D4-74C53240FE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A3491A-7E09-4586-A7E0-EE8B0C8E63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5926C-7B86-4E8C-879B-34F1C742F891}" type="datetimeFigureOut">
              <a:rPr lang="en-US" smtClean="0"/>
              <a:t>6/30/2025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B7F058-36D1-4539-A20E-194F3DF5A9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5E6D0C-F33F-49EC-A04C-E113B59111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C81E8-A3C9-493E-9416-0A26D9CD016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85560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912BABF-AB29-4733-A9DC-9434780A5A4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0469880" y="438150"/>
            <a:ext cx="3154680" cy="6974206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0B4712-DCE7-4DB2-A358-C9647557D2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05840" y="438150"/>
            <a:ext cx="9281160" cy="697420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50768A-903D-46F9-B0D5-286201E36E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5926C-7B86-4E8C-879B-34F1C742F891}" type="datetimeFigureOut">
              <a:rPr lang="en-US" smtClean="0"/>
              <a:t>6/30/2025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3B0CC2-4BF8-4B72-9F32-1FCDC3E8B0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6E1562-C536-4E34-A5D2-E6CE53A877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C81E8-A3C9-493E-9416-0A26D9CD016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5952314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1CE1A2-C6A4-7F6E-821F-862B78549D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28800" y="1346836"/>
            <a:ext cx="10972800" cy="2865120"/>
          </a:xfrm>
        </p:spPr>
        <p:txBody>
          <a:bodyPr anchor="b"/>
          <a:lstStyle>
            <a:lvl1pPr algn="ctr">
              <a:defRPr sz="7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7802D4-3EB4-1E39-28F6-4088ADA88D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8800" y="4322446"/>
            <a:ext cx="10972800" cy="1986914"/>
          </a:xfrm>
        </p:spPr>
        <p:txBody>
          <a:bodyPr/>
          <a:lstStyle>
            <a:lvl1pPr marL="0" indent="0" algn="ctr">
              <a:buNone/>
              <a:defRPr sz="2880"/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0C277E-C358-8FEF-BB22-711C28E5EA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A1EB4A-EF97-4173-AE12-77E0CED9F828}" type="datetimeFigureOut">
              <a:rPr lang="en-US" smtClean="0"/>
              <a:t>6/30/2025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7C331B-D847-4E15-56EA-3CB49F30D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FABA7B-27C3-46CC-E380-855C886FF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C65BC-14A8-4038-A185-78919C9309C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3908450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363D3-2CE6-6403-05BC-FBC472B7D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50F187-32D2-1445-21B5-1C2E5FD285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A42FA6-A0F1-7E2E-56A1-61DF0A066E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A1EB4A-EF97-4173-AE12-77E0CED9F828}" type="datetimeFigureOut">
              <a:rPr lang="en-US" smtClean="0"/>
              <a:t>6/30/2025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5495EC-6589-3222-9196-349046FCAB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4C0A7D-C502-DF2C-A68F-2FC1B4E6F1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C65BC-14A8-4038-A185-78919C9309C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3026827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5D84E-7AA7-5B75-EBE9-BF773B6FB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8220" y="2051686"/>
            <a:ext cx="12618720" cy="3423284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8C1493-C393-A254-9DD0-F9CF190468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8220" y="5507356"/>
            <a:ext cx="12618720" cy="1800224"/>
          </a:xfrm>
        </p:spPr>
        <p:txBody>
          <a:bodyPr/>
          <a:lstStyle>
            <a:lvl1pPr marL="0" indent="0">
              <a:buNone/>
              <a:defRPr sz="2880">
                <a:solidFill>
                  <a:schemeClr val="tx1">
                    <a:tint val="75000"/>
                  </a:schemeClr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CDCE77-8E16-BE7D-FB55-A0A9E220E6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A1EB4A-EF97-4173-AE12-77E0CED9F828}" type="datetimeFigureOut">
              <a:rPr lang="en-US" smtClean="0"/>
              <a:t>6/30/2025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A36613-A4F2-5227-9D38-D93234EEA5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DF4B53-08E5-3E3C-DCFD-5EF2B33F0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C65BC-14A8-4038-A185-78919C9309C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4415997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475A65-4312-2E96-F3EB-4DB344601F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1600D1-7B98-7602-1EC7-DE90D91DE1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058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864D15-FEF5-F19B-1B22-11E792CFDA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4066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C2D041-7018-8FEB-D4DB-65152C109F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A1EB4A-EF97-4173-AE12-77E0CED9F828}" type="datetimeFigureOut">
              <a:rPr lang="en-US" smtClean="0"/>
              <a:t>6/30/2025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E50A01-446D-0694-2FA6-A9465A2CA6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098BEF-9FCC-833F-08B3-3DD9A21DC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C65BC-14A8-4038-A185-78919C9309C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5047279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4DB33-4FC9-3E21-0852-E5D8B2E20C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438150"/>
            <a:ext cx="12618720" cy="159067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E4484C-2835-24AC-4554-81EDC9C18B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7746" y="2017396"/>
            <a:ext cx="6189344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1D7F5C-428B-1AE0-81F2-74EA37437E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07746" y="3006090"/>
            <a:ext cx="6189344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83FECE-6995-F7AE-E08E-E54A54F83A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406640" y="2017396"/>
            <a:ext cx="6219826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D2E0F8E-B9AD-66AC-5F23-6F77E85473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06640" y="3006090"/>
            <a:ext cx="6219826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A731CFC-B360-B888-F8BA-E2D6F31679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A1EB4A-EF97-4173-AE12-77E0CED9F828}" type="datetimeFigureOut">
              <a:rPr lang="en-US" smtClean="0"/>
              <a:t>6/30/2025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9C6D5DB-DAF0-6F11-0D5F-9880917B18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F5C5551-0630-2126-3AEA-0EFC596EB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C65BC-14A8-4038-A185-78919C9309C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3718127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DC482E-96FB-7DCE-70C6-F6248F88CE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4BA4918-68D9-45EA-8E15-1C33B50D20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A1EB4A-EF97-4173-AE12-77E0CED9F828}" type="datetimeFigureOut">
              <a:rPr lang="en-US" smtClean="0"/>
              <a:t>6/30/2025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BCD224-6828-C54B-C2F0-4B7DCD5756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1C2205-F93A-47F4-95D5-2BE3FCE7A5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C65BC-14A8-4038-A185-78919C9309C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7547210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29E3A3-55F8-4CD3-B033-D3D118B2C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A1EB4A-EF97-4173-AE12-77E0CED9F828}" type="datetimeFigureOut">
              <a:rPr lang="en-US" smtClean="0"/>
              <a:t>6/30/2025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0F65A4D-D179-0103-06ED-8FEFB5F412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D4197F-4E81-6024-292B-4774D2841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C65BC-14A8-4038-A185-78919C9309C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8829070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4745F-86F8-FA48-01E3-A25D465B40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84CBBF-DE65-F039-2C71-4B6EE7C234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>
              <a:defRPr sz="3840"/>
            </a:lvl1pPr>
            <a:lvl2pPr>
              <a:defRPr sz="3360"/>
            </a:lvl2pPr>
            <a:lvl3pPr>
              <a:defRPr sz="288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B7AF38-8048-ED25-CBF5-63FB7F08B1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5B8E65-E77E-AF5D-6BA6-9F2DB08E27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A1EB4A-EF97-4173-AE12-77E0CED9F828}" type="datetimeFigureOut">
              <a:rPr lang="en-US" smtClean="0"/>
              <a:t>6/30/2025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0DF81E-47B8-1DA9-8028-4DD57D1733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F90699-10C1-989F-17F1-53684501B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C65BC-14A8-4038-A185-78919C9309C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2963092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4B011-5400-1DFA-B33C-4212A05199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539C77B-0614-0CF7-1CB1-F44187ED704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F3B681-0224-40F3-76AB-14C8F02323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529460-35FE-B6E5-BB16-68A066C159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A1EB4A-EF97-4173-AE12-77E0CED9F828}" type="datetimeFigureOut">
              <a:rPr lang="en-US" smtClean="0"/>
              <a:t>6/30/2025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6FC6C1-2045-1EAC-8A7A-00CBA05BF7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6D462F-8914-FB40-0899-EA988B6B9F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C65BC-14A8-4038-A185-78919C9309C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77784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9D8E7B-C898-E449-FC94-A74E0B026B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726658-8C33-A0FA-CDBF-B50A93CBBF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DFEB08-3D83-60F0-9F97-83BD4B0E81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A1EB4A-EF97-4173-AE12-77E0CED9F828}" type="datetimeFigureOut">
              <a:rPr lang="en-US" smtClean="0"/>
              <a:t>6/30/2025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B065A5-F27B-08F3-D11F-E6F1C5A2B3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C129A0-9761-C828-5729-5940F5AC5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C65BC-14A8-4038-A185-78919C9309C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9403035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49DB546-D26A-6D99-8792-EDAF0F6DEF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0469880" y="438150"/>
            <a:ext cx="3154680" cy="6974206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09E21EB-4EFB-B20C-CB12-D1E1F09D2E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05840" y="438150"/>
            <a:ext cx="9281160" cy="697420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4E6490-5B44-EFEB-DC4C-9925A39997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A1EB4A-EF97-4173-AE12-77E0CED9F828}" type="datetimeFigureOut">
              <a:rPr lang="en-US" smtClean="0"/>
              <a:t>6/30/2025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6322FE-DA6E-BFB9-8451-1B27D8037F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880AB9-EC0E-3C3A-6FE3-1A240A709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C65BC-14A8-4038-A185-78919C9309C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7809499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F166C6-252D-DC78-578C-098D2C943B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28800" y="1346836"/>
            <a:ext cx="10972800" cy="2865120"/>
          </a:xfrm>
        </p:spPr>
        <p:txBody>
          <a:bodyPr anchor="b"/>
          <a:lstStyle>
            <a:lvl1pPr algn="ctr">
              <a:defRPr sz="7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B01B97-A68C-D488-9E71-507C8A2063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8800" y="4322446"/>
            <a:ext cx="10972800" cy="1986914"/>
          </a:xfrm>
        </p:spPr>
        <p:txBody>
          <a:bodyPr/>
          <a:lstStyle>
            <a:lvl1pPr marL="0" indent="0" algn="ctr">
              <a:buNone/>
              <a:defRPr sz="2880"/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928326-D899-6FC6-390B-CA75C41B4A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712A6-6FDA-42DB-A2B1-F410C3EC4354}" type="datetimeFigureOut">
              <a:rPr lang="en-IN" smtClean="0"/>
              <a:t>30-Jun-25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AB65C0-6B7B-16F9-7BE8-62A704A34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5D6008-2607-E334-6952-92EB09C25C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30BC9-D365-4418-AC92-E2487718EF8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63113789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A43C1-9E04-1404-D467-BC42AB02E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C685D7-0F48-C36A-34D8-08F2E522CE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988DD6-CF61-2EC4-16C5-81F4B57140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712A6-6FDA-42DB-A2B1-F410C3EC4354}" type="datetimeFigureOut">
              <a:rPr lang="en-IN" smtClean="0"/>
              <a:t>30-Jun-25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5D0CAE-9F88-23A8-6689-6547E53D34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DE5DC3-65C1-2294-9F6D-A86C3D4CD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30BC9-D365-4418-AC92-E2487718EF8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43136775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356A34-C918-7D37-8E6E-0A0174378F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8220" y="2051686"/>
            <a:ext cx="12618720" cy="3423284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E99C7A-2CC8-B8AA-3FCC-7A2E6569B0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8220" y="5507356"/>
            <a:ext cx="12618720" cy="1800224"/>
          </a:xfrm>
        </p:spPr>
        <p:txBody>
          <a:bodyPr/>
          <a:lstStyle>
            <a:lvl1pPr marL="0" indent="0">
              <a:buNone/>
              <a:defRPr sz="2880">
                <a:solidFill>
                  <a:schemeClr val="tx1">
                    <a:tint val="75000"/>
                  </a:schemeClr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5083A1-6E46-7FF6-A30D-DA545E0557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712A6-6FDA-42DB-A2B1-F410C3EC4354}" type="datetimeFigureOut">
              <a:rPr lang="en-IN" smtClean="0"/>
              <a:t>30-Jun-25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F2D5EA-0B4E-86F0-642A-215952DE01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6F00B4-50BD-B495-23DE-DBE6B15B25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30BC9-D365-4418-AC92-E2487718EF8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28461026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A8A30-7EC6-09AC-9D6D-95C972070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F9A952-C72E-8321-64B7-F5D665D08A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058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CD1BDF-B36E-A644-0508-0EC8734189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4066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D8055D-5315-EBFE-B151-23B664C06F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712A6-6FDA-42DB-A2B1-F410C3EC4354}" type="datetimeFigureOut">
              <a:rPr lang="en-IN" smtClean="0"/>
              <a:t>30-Jun-25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F39CB6-AE24-DA67-3A69-2B52D02462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F13F78-3D8E-359F-2790-8561D6DA06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30BC9-D365-4418-AC92-E2487718EF8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11258994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52CC2-5A62-C533-493F-9EBDAEDD8E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438150"/>
            <a:ext cx="12618720" cy="15906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E3C723-E367-E451-2761-3FEE95911E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7746" y="2017396"/>
            <a:ext cx="6189344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5BCBFE-ECEB-549D-841E-7826A3C451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07746" y="3006090"/>
            <a:ext cx="6189344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A8B2783-E2CC-4A5C-540F-F521F3EBE3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406640" y="2017396"/>
            <a:ext cx="6219826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3902149-515B-304B-C9FA-58FBCC34B04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06640" y="3006090"/>
            <a:ext cx="6219826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78E4CEB-C6B2-0F6B-E2D7-5336061904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712A6-6FDA-42DB-A2B1-F410C3EC4354}" type="datetimeFigureOut">
              <a:rPr lang="en-IN" smtClean="0"/>
              <a:t>30-Jun-25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4926160-C120-3292-6B4A-10F97AB39F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DB63D39-96A7-4A48-10EF-1CBE622007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30BC9-D365-4418-AC92-E2487718EF8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29956862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432D3-CC58-1568-F2BF-A72753B3F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878B7D3-8101-2B40-BE8C-F5F660ABD2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712A6-6FDA-42DB-A2B1-F410C3EC4354}" type="datetimeFigureOut">
              <a:rPr lang="en-IN" smtClean="0"/>
              <a:t>30-Jun-25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06B5AA-F511-7E9D-C679-DAA47BCDEC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A69FCE-D0F4-5DDC-D28D-164BD5B30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30BC9-D365-4418-AC92-E2487718EF8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33771957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DCE0851-F2B3-9A61-11A1-611DFCE914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712A6-6FDA-42DB-A2B1-F410C3EC4354}" type="datetimeFigureOut">
              <a:rPr lang="en-IN" smtClean="0"/>
              <a:t>30-Jun-25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F15CEB6-AFEF-729E-1314-4691389EE6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11E0D6-FE54-C7FD-F6B4-9355AFAA84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30BC9-D365-4418-AC92-E2487718EF8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2583375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4460C2-F611-0A79-FD04-19F45EE445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4EE536-5829-9C26-2F60-7CCFBB4C21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>
              <a:defRPr sz="3840"/>
            </a:lvl1pPr>
            <a:lvl2pPr>
              <a:defRPr sz="3360"/>
            </a:lvl2pPr>
            <a:lvl3pPr>
              <a:defRPr sz="288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92A35E-56BB-E39B-CE34-C8717E9466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7F40B1-2B03-778E-DE11-B49CA73B78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712A6-6FDA-42DB-A2B1-F410C3EC4354}" type="datetimeFigureOut">
              <a:rPr lang="en-IN" smtClean="0"/>
              <a:t>30-Jun-25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6FDE9E-1F1F-F919-6FA1-492EA046A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877C8E-AD6A-3DD1-B4F9-0E86110B9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30BC9-D365-4418-AC92-E2487718EF8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384426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0A3218-0378-C1BD-2700-DCBFD32D19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95F83ED-E7A4-0C4A-626A-B3997EA0402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97FBF2-3817-D6D5-9626-EC4EBBF292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E0D94D-59B6-B4D9-752E-A24C94D5C5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712A6-6FDA-42DB-A2B1-F410C3EC4354}" type="datetimeFigureOut">
              <a:rPr lang="en-IN" smtClean="0"/>
              <a:t>30-Jun-25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48A164-4A8D-9234-A6DE-D9BEAB8EF4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04DFDE-1DC3-269C-C0AD-E74093F94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30BC9-D365-4418-AC92-E2487718EF8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34370633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69608-0A13-731F-63C1-23A8BC2FB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2E383F-F5CA-F05D-B9B9-07FC45BB00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355F0A-97A4-E309-22B5-0EBCAED50A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712A6-6FDA-42DB-A2B1-F410C3EC4354}" type="datetimeFigureOut">
              <a:rPr lang="en-IN" smtClean="0"/>
              <a:t>30-Jun-25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5679CF-4F4B-6BD2-E876-6DFD643ED0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47C627-189D-B9AD-AAA5-1378BE889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30BC9-D365-4418-AC92-E2487718EF8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9504149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7FA0DEC-63AF-70D1-7CC8-96B51335523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0469880" y="438150"/>
            <a:ext cx="3154680" cy="697420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3DE16FA-CAE7-FC8A-47CD-94FE7260AD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05840" y="438150"/>
            <a:ext cx="9281160" cy="697420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1F2AAB-0BEF-084A-E86D-31580BC2BF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712A6-6FDA-42DB-A2B1-F410C3EC4354}" type="datetimeFigureOut">
              <a:rPr lang="en-IN" smtClean="0"/>
              <a:t>30-Jun-25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FA770C-F834-0FD1-5420-6957A73872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D352CB-20B2-9EE8-1037-782F63D908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30BC9-D365-4418-AC92-E2487718EF8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070613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13" Type="http://schemas.openxmlformats.org/officeDocument/2006/relationships/slideLayout" Target="../slideLayouts/slideLayout58.xml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12" Type="http://schemas.openxmlformats.org/officeDocument/2006/relationships/slideLayout" Target="../slideLayouts/slideLayout57.xml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0.xml"/><Relationship Id="rId15" Type="http://schemas.openxmlformats.org/officeDocument/2006/relationships/theme" Target="../theme/theme5.xml"/><Relationship Id="rId10" Type="http://schemas.openxmlformats.org/officeDocument/2006/relationships/slideLayout" Target="../slideLayouts/slideLayout55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Relationship Id="rId14" Type="http://schemas.openxmlformats.org/officeDocument/2006/relationships/slideLayout" Target="../slideLayouts/slideLayout59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7.xml"/><Relationship Id="rId3" Type="http://schemas.openxmlformats.org/officeDocument/2006/relationships/slideLayout" Target="../slideLayouts/slideLayout62.xml"/><Relationship Id="rId7" Type="http://schemas.openxmlformats.org/officeDocument/2006/relationships/slideLayout" Target="../slideLayouts/slideLayout66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61.xml"/><Relationship Id="rId1" Type="http://schemas.openxmlformats.org/officeDocument/2006/relationships/slideLayout" Target="../slideLayouts/slideLayout60.xml"/><Relationship Id="rId6" Type="http://schemas.openxmlformats.org/officeDocument/2006/relationships/slideLayout" Target="../slideLayouts/slideLayout65.xml"/><Relationship Id="rId11" Type="http://schemas.openxmlformats.org/officeDocument/2006/relationships/slideLayout" Target="../slideLayouts/slideLayout70.xml"/><Relationship Id="rId5" Type="http://schemas.openxmlformats.org/officeDocument/2006/relationships/slideLayout" Target="../slideLayouts/slideLayout64.xml"/><Relationship Id="rId10" Type="http://schemas.openxmlformats.org/officeDocument/2006/relationships/slideLayout" Target="../slideLayouts/slideLayout69.xml"/><Relationship Id="rId4" Type="http://schemas.openxmlformats.org/officeDocument/2006/relationships/slideLayout" Target="../slideLayouts/slideLayout63.xml"/><Relationship Id="rId9" Type="http://schemas.openxmlformats.org/officeDocument/2006/relationships/slideLayout" Target="../slideLayouts/slideLayout68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8.xml"/><Relationship Id="rId3" Type="http://schemas.openxmlformats.org/officeDocument/2006/relationships/slideLayout" Target="../slideLayouts/slideLayout73.xml"/><Relationship Id="rId7" Type="http://schemas.openxmlformats.org/officeDocument/2006/relationships/slideLayout" Target="../slideLayouts/slideLayout77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72.xml"/><Relationship Id="rId1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81.xml"/><Relationship Id="rId5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80.xml"/><Relationship Id="rId4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9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9.xml"/><Relationship Id="rId3" Type="http://schemas.openxmlformats.org/officeDocument/2006/relationships/slideLayout" Target="../slideLayouts/slideLayout84.xml"/><Relationship Id="rId7" Type="http://schemas.openxmlformats.org/officeDocument/2006/relationships/slideLayout" Target="../slideLayouts/slideLayout88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83.xml"/><Relationship Id="rId1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92.xml"/><Relationship Id="rId5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91.xml"/><Relationship Id="rId4" Type="http://schemas.openxmlformats.org/officeDocument/2006/relationships/slideLayout" Target="../slideLayouts/slideLayout85.xml"/><Relationship Id="rId9" Type="http://schemas.openxmlformats.org/officeDocument/2006/relationships/slideLayout" Target="../slideLayouts/slideLayout9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/>
            </a:gs>
            <a:gs pos="100000">
              <a:schemeClr val="bg1">
                <a:lumMod val="95000"/>
              </a:schemeClr>
            </a:gs>
          </a:gsLst>
          <a:lin ang="60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547CEEED-88C7-3740-954A-52C47706C6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438150"/>
            <a:ext cx="12618720" cy="1590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18CC4F6-18A3-D742-95D2-2027B4F259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5840" y="2190750"/>
            <a:ext cx="12618720" cy="5221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94A09C1-CEEB-5D41-8E29-BE7E95659FC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A9931D-5C47-D347-BE90-B26453E539BE}" type="datetimeFigureOut">
              <a:rPr kumimoji="1" lang="zh-TW" altLang="en-US" smtClean="0"/>
              <a:t>2025/6/30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A333659-7316-694A-8568-88ECE44BD4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C50E659-63E1-C14D-B1FC-1B943AE621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F1CBBC-053A-A240-92DB-658347C973C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772485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52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>
          <p15:clr>
            <a:srgbClr val="F26B43"/>
          </p15:clr>
        </p15:guide>
        <p15:guide id="2" orient="horz" pos="2160">
          <p15:clr>
            <a:srgbClr val="F26B43"/>
          </p15:clr>
        </p15:guide>
        <p15:guide id="3" pos="529">
          <p15:clr>
            <a:srgbClr val="F26B43"/>
          </p15:clr>
        </p15:guide>
        <p15:guide id="4" pos="7151">
          <p15:clr>
            <a:srgbClr val="F26B43"/>
          </p15:clr>
        </p15:guide>
        <p15:guide id="5" orient="horz" pos="913">
          <p15:clr>
            <a:srgbClr val="F26B43"/>
          </p15:clr>
        </p15:guide>
        <p15:guide id="6" orient="horz" pos="3748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36C860C-FB0F-269D-D1FB-D9402BA397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438150"/>
            <a:ext cx="12618720" cy="1590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E0700E-6A69-2CFD-B9A1-08BF064E0E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5840" y="2190750"/>
            <a:ext cx="12618720" cy="5221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80B1CE-3316-5BF9-3777-6D2830A802C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A1EB4A-EF97-4173-AE12-77E0CED9F828}" type="datetimeFigureOut">
              <a:rPr lang="en-US" smtClean="0"/>
              <a:t>6/30/2025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24B745-3EB0-1D6F-F449-5C38A93D1B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37A56C-F4CC-6319-51A9-B8754F3B30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0C65BC-14A8-4038-A185-78919C9309C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10961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52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E1F042B-6711-FCD8-1661-42D49D0AC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438150"/>
            <a:ext cx="12618720" cy="1590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5AEB56-4305-35F9-0DB3-E48B8AE350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5840" y="2190750"/>
            <a:ext cx="12618720" cy="5221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20301C-AC94-910D-444A-4879C8E7E6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FDA017-E430-46C8-8374-10512B1F8D44}" type="datetimeFigureOut">
              <a:rPr lang="en-US" smtClean="0"/>
              <a:t>6/30/2025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06006F-A335-98DE-BCC0-367C883AFB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1DDBD7-27EC-D821-3FEF-4DE8E3FB1D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35FD0A-51C7-4916-9BB3-BED32FBC5E3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91008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</p:sldLayoutIdLst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52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094224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  <p:sldLayoutId id="2147483728" r:id="rId14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39ABA7F-2E7E-48C7-AD96-1B0E0955F0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438150"/>
            <a:ext cx="12618720" cy="1590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29E407-C362-4876-BF64-895E31DC3E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5840" y="2190750"/>
            <a:ext cx="12618720" cy="5221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7A6A01-94E5-4118-A79C-5839DBC733E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05926C-7B86-4E8C-879B-34F1C742F891}" type="datetimeFigureOut">
              <a:rPr lang="en-US" smtClean="0"/>
              <a:t>6/30/2025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B9F3A7-42F5-4F1F-8FCE-A1B2CB2D6E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3AD583-9413-4602-90D5-A69E4B31D4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5C81E8-A3C9-493E-9416-0A26D9CD016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58642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4" r:id="rId1"/>
    <p:sldLayoutId id="2147483765" r:id="rId2"/>
    <p:sldLayoutId id="2147483766" r:id="rId3"/>
    <p:sldLayoutId id="2147483767" r:id="rId4"/>
    <p:sldLayoutId id="2147483768" r:id="rId5"/>
    <p:sldLayoutId id="2147483769" r:id="rId6"/>
    <p:sldLayoutId id="2147483770" r:id="rId7"/>
    <p:sldLayoutId id="2147483771" r:id="rId8"/>
    <p:sldLayoutId id="2147483772" r:id="rId9"/>
    <p:sldLayoutId id="2147483773" r:id="rId10"/>
    <p:sldLayoutId id="2147483774" r:id="rId11"/>
  </p:sldLayoutIdLst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52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36C860C-FB0F-269D-D1FB-D9402BA397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438150"/>
            <a:ext cx="12618720" cy="1590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E0700E-6A69-2CFD-B9A1-08BF064E0E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5840" y="2190750"/>
            <a:ext cx="12618720" cy="5221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80B1CE-3316-5BF9-3777-6D2830A802C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A1EB4A-EF97-4173-AE12-77E0CED9F828}" type="datetimeFigureOut">
              <a:rPr lang="en-US" smtClean="0"/>
              <a:t>6/30/2025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24B745-3EB0-1D6F-F449-5C38A93D1B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37A56C-F4CC-6319-51A9-B8754F3B30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0C65BC-14A8-4038-A185-78919C9309C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07338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6" r:id="rId1"/>
    <p:sldLayoutId id="2147483777" r:id="rId2"/>
    <p:sldLayoutId id="2147483778" r:id="rId3"/>
    <p:sldLayoutId id="2147483779" r:id="rId4"/>
    <p:sldLayoutId id="2147483780" r:id="rId5"/>
    <p:sldLayoutId id="2147483781" r:id="rId6"/>
    <p:sldLayoutId id="2147483782" r:id="rId7"/>
    <p:sldLayoutId id="2147483783" r:id="rId8"/>
    <p:sldLayoutId id="2147483784" r:id="rId9"/>
    <p:sldLayoutId id="2147483785" r:id="rId10"/>
    <p:sldLayoutId id="2147483786" r:id="rId11"/>
  </p:sldLayoutIdLst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52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1BCDA91-A363-A1F5-4F2F-73439913BF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438150"/>
            <a:ext cx="12618720" cy="1590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209AD1-4531-2F9B-C224-D11B512BD1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5840" y="2190750"/>
            <a:ext cx="12618720" cy="5221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CD1945-BB1F-A97C-8A9A-87F8324650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2712A6-6FDA-42DB-A2B1-F410C3EC4354}" type="datetimeFigureOut">
              <a:rPr lang="en-IN" smtClean="0"/>
              <a:t>30-Jun-25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D453F0-1788-CE4A-C365-8447D27780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C31EA8-AE9B-D2F5-77C0-D85E5BC1B1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730BC9-D365-4418-AC92-E2487718EF8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757084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8" r:id="rId1"/>
    <p:sldLayoutId id="2147483789" r:id="rId2"/>
    <p:sldLayoutId id="2147483790" r:id="rId3"/>
    <p:sldLayoutId id="2147483791" r:id="rId4"/>
    <p:sldLayoutId id="2147483792" r:id="rId5"/>
    <p:sldLayoutId id="2147483793" r:id="rId6"/>
    <p:sldLayoutId id="2147483794" r:id="rId7"/>
    <p:sldLayoutId id="2147483795" r:id="rId8"/>
    <p:sldLayoutId id="2147483796" r:id="rId9"/>
    <p:sldLayoutId id="2147483797" r:id="rId10"/>
    <p:sldLayoutId id="2147483798" r:id="rId11"/>
  </p:sldLayoutIdLst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52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llm-news-research-tool-debasisbaidya.streamlit.app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8.png"/><Relationship Id="rId4" Type="http://schemas.openxmlformats.org/officeDocument/2006/relationships/hyperlink" Target="https://youtu.be/s5lrqv6oAR4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6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8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6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7.xml"/><Relationship Id="rId6" Type="http://schemas.openxmlformats.org/officeDocument/2006/relationships/image" Target="../media/image20.png"/><Relationship Id="rId11" Type="http://schemas.openxmlformats.org/officeDocument/2006/relationships/image" Target="../media/image23.png"/><Relationship Id="rId5" Type="http://schemas.microsoft.com/office/2007/relationships/hdphoto" Target="../media/hdphoto2.wdp"/><Relationship Id="rId10" Type="http://schemas.openxmlformats.org/officeDocument/2006/relationships/image" Target="../media/image22.png"/><Relationship Id="rId4" Type="http://schemas.openxmlformats.org/officeDocument/2006/relationships/image" Target="../media/image19.png"/><Relationship Id="rId9" Type="http://schemas.microsoft.com/office/2007/relationships/hdphoto" Target="../media/hdphoto4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0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23A634D-7E4E-7406-59EC-2EB3D147A658}"/>
              </a:ext>
            </a:extLst>
          </p:cNvPr>
          <p:cNvGrpSpPr/>
          <p:nvPr/>
        </p:nvGrpSpPr>
        <p:grpSpPr>
          <a:xfrm>
            <a:off x="185224" y="0"/>
            <a:ext cx="14445176" cy="8229600"/>
            <a:chOff x="185224" y="0"/>
            <a:chExt cx="14445176" cy="8229600"/>
          </a:xfrm>
        </p:grpSpPr>
        <p:sp>
          <p:nvSpPr>
            <p:cNvPr id="3" name="Text 0"/>
            <p:cNvSpPr/>
            <p:nvPr/>
          </p:nvSpPr>
          <p:spPr>
            <a:xfrm>
              <a:off x="185224" y="43909"/>
              <a:ext cx="8108922" cy="1408033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ctr">
                <a:lnSpc>
                  <a:spcPts val="5500"/>
                </a:lnSpc>
                <a:buNone/>
              </a:pPr>
              <a:r>
                <a:rPr lang="en-IN" sz="4000" b="1" dirty="0">
                  <a:solidFill>
                    <a:srgbClr val="0070C0"/>
                  </a:solidFill>
                  <a:latin typeface="Russo One" panose="02000503050000020004" pitchFamily="2" charset="0"/>
                  <a:ea typeface="Nunito Semi Bold" pitchFamily="34" charset="-122"/>
                  <a:cs typeface="Nunito Semi Bold" pitchFamily="34" charset="-120"/>
                </a:rPr>
                <a:t>LLM Project: Building a News Research Tool</a:t>
              </a:r>
            </a:p>
          </p:txBody>
        </p:sp>
        <p:sp>
          <p:nvSpPr>
            <p:cNvPr id="4" name="Text 1"/>
            <p:cNvSpPr/>
            <p:nvPr/>
          </p:nvSpPr>
          <p:spPr>
            <a:xfrm>
              <a:off x="452790" y="1774368"/>
              <a:ext cx="7841356" cy="5642013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>
                <a:lnSpc>
                  <a:spcPts val="2550"/>
                </a:lnSpc>
              </a:pPr>
              <a:r>
                <a:rPr lang="en-US" sz="2000" dirty="0">
                  <a:solidFill>
                    <a:srgbClr val="00002E"/>
                  </a:solidFill>
                  <a:latin typeface="PT Sans" panose="020B0503020203020204" pitchFamily="34" charset="0"/>
                  <a:ea typeface="PT Sans" pitchFamily="34" charset="-122"/>
                  <a:cs typeface="PT Sans" pitchFamily="34" charset="-120"/>
                </a:rPr>
                <a:t>In this project, I developed an AI-powered web app called the </a:t>
              </a:r>
              <a:r>
                <a:rPr lang="en-US" sz="2000" b="1" dirty="0">
                  <a:solidFill>
                    <a:srgbClr val="00002E"/>
                  </a:solidFill>
                  <a:latin typeface="PT Sans" panose="020B0503020203020204" pitchFamily="34" charset="0"/>
                  <a:ea typeface="PT Sans" pitchFamily="34" charset="-122"/>
                  <a:cs typeface="PT Sans" pitchFamily="34" charset="-120"/>
                </a:rPr>
                <a:t>News Research Tool</a:t>
              </a:r>
              <a:r>
                <a:rPr lang="en-US" sz="2000" dirty="0">
                  <a:solidFill>
                    <a:srgbClr val="00002E"/>
                  </a:solidFill>
                  <a:latin typeface="PT Sans" panose="020B0503020203020204" pitchFamily="34" charset="0"/>
                  <a:ea typeface="PT Sans" pitchFamily="34" charset="-122"/>
                  <a:cs typeface="PT Sans" pitchFamily="34" charset="-120"/>
                </a:rPr>
                <a:t> to help users instantly access and understand current events. Using </a:t>
              </a:r>
              <a:r>
                <a:rPr lang="en-US" sz="2000" b="1" dirty="0">
                  <a:solidFill>
                    <a:srgbClr val="00002E"/>
                  </a:solidFill>
                  <a:latin typeface="PT Sans" panose="020B0503020203020204" pitchFamily="34" charset="0"/>
                  <a:ea typeface="PT Sans" pitchFamily="34" charset="-122"/>
                  <a:cs typeface="PT Sans" pitchFamily="34" charset="-120"/>
                </a:rPr>
                <a:t>LangChain</a:t>
              </a:r>
              <a:r>
                <a:rPr lang="en-US" sz="2000" dirty="0">
                  <a:solidFill>
                    <a:srgbClr val="00002E"/>
                  </a:solidFill>
                  <a:latin typeface="PT Sans" panose="020B0503020203020204" pitchFamily="34" charset="0"/>
                  <a:ea typeface="PT Sans" pitchFamily="34" charset="-122"/>
                  <a:cs typeface="PT Sans" pitchFamily="34" charset="-120"/>
                </a:rPr>
                <a:t>, </a:t>
              </a:r>
              <a:r>
                <a:rPr lang="en-US" sz="2000" b="1" dirty="0">
                  <a:solidFill>
                    <a:srgbClr val="00002E"/>
                  </a:solidFill>
                  <a:latin typeface="PT Sans" panose="020B0503020203020204" pitchFamily="34" charset="0"/>
                  <a:ea typeface="PT Sans" pitchFamily="34" charset="-122"/>
                  <a:cs typeface="PT Sans" pitchFamily="34" charset="-120"/>
                </a:rPr>
                <a:t>Groq’s LLaMA3</a:t>
              </a:r>
              <a:r>
                <a:rPr lang="en-US" sz="2000" dirty="0">
                  <a:solidFill>
                    <a:srgbClr val="00002E"/>
                  </a:solidFill>
                  <a:latin typeface="PT Sans" panose="020B0503020203020204" pitchFamily="34" charset="0"/>
                  <a:ea typeface="PT Sans" pitchFamily="34" charset="-122"/>
                  <a:cs typeface="PT Sans" pitchFamily="34" charset="-120"/>
                </a:rPr>
                <a:t>, and </a:t>
              </a:r>
              <a:r>
                <a:rPr lang="en-US" sz="2000" b="1" dirty="0">
                  <a:solidFill>
                    <a:srgbClr val="00002E"/>
                  </a:solidFill>
                  <a:latin typeface="PT Sans" panose="020B0503020203020204" pitchFamily="34" charset="0"/>
                  <a:ea typeface="PT Sans" pitchFamily="34" charset="-122"/>
                  <a:cs typeface="PT Sans" pitchFamily="34" charset="-120"/>
                </a:rPr>
                <a:t>NewsAPI</a:t>
              </a:r>
              <a:r>
                <a:rPr lang="en-US" sz="2000" dirty="0">
                  <a:solidFill>
                    <a:srgbClr val="00002E"/>
                  </a:solidFill>
                  <a:latin typeface="PT Sans" panose="020B0503020203020204" pitchFamily="34" charset="0"/>
                  <a:ea typeface="PT Sans" pitchFamily="34" charset="-122"/>
                  <a:cs typeface="PT Sans" pitchFamily="34" charset="-120"/>
                </a:rPr>
                <a:t>, the app fetches real-time news articles based on any user query and summarizes them into crisp bullet points.</a:t>
              </a:r>
            </a:p>
            <a:p>
              <a:endParaRPr lang="en-US" sz="2000" dirty="0">
                <a:solidFill>
                  <a:srgbClr val="00002E"/>
                </a:solidFill>
                <a:latin typeface="PT Sans" panose="020B0503020203020204" pitchFamily="34" charset="0"/>
              </a:endParaRPr>
            </a:p>
            <a:p>
              <a:pPr>
                <a:lnSpc>
                  <a:spcPts val="2550"/>
                </a:lnSpc>
              </a:pPr>
              <a:r>
                <a:rPr lang="en-US" sz="2000" dirty="0">
                  <a:solidFill>
                    <a:srgbClr val="00002E"/>
                  </a:solidFill>
                  <a:latin typeface="PT Sans" panose="020B0503020203020204" pitchFamily="34" charset="0"/>
                  <a:ea typeface="PT Sans" pitchFamily="34" charset="-122"/>
                  <a:cs typeface="PT Sans" pitchFamily="34" charset="-120"/>
                </a:rPr>
                <a:t>I started by configuring API keys and integrating the </a:t>
              </a:r>
              <a:r>
                <a:rPr lang="en-US" sz="2000" b="1" dirty="0">
                  <a:solidFill>
                    <a:srgbClr val="00002E"/>
                  </a:solidFill>
                  <a:latin typeface="PT Sans" panose="020B0503020203020204" pitchFamily="34" charset="0"/>
                  <a:ea typeface="PT Sans" pitchFamily="34" charset="-122"/>
                  <a:cs typeface="PT Sans" pitchFamily="34" charset="-120"/>
                </a:rPr>
                <a:t>Groq LLM</a:t>
              </a:r>
              <a:r>
                <a:rPr lang="en-US" sz="2000" dirty="0">
                  <a:solidFill>
                    <a:srgbClr val="00002E"/>
                  </a:solidFill>
                  <a:latin typeface="PT Sans" panose="020B0503020203020204" pitchFamily="34" charset="0"/>
                  <a:ea typeface="PT Sans" pitchFamily="34" charset="-122"/>
                  <a:cs typeface="PT Sans" pitchFamily="34" charset="-120"/>
                </a:rPr>
                <a:t> with </a:t>
              </a:r>
              <a:r>
                <a:rPr lang="en-US" sz="2000" b="1" dirty="0">
                  <a:solidFill>
                    <a:srgbClr val="00002E"/>
                  </a:solidFill>
                  <a:latin typeface="PT Sans" panose="020B0503020203020204" pitchFamily="34" charset="0"/>
                  <a:ea typeface="PT Sans" pitchFamily="34" charset="-122"/>
                  <a:cs typeface="PT Sans" pitchFamily="34" charset="-120"/>
                </a:rPr>
                <a:t>LangChain</a:t>
              </a:r>
              <a:r>
                <a:rPr lang="en-US" sz="2000" dirty="0">
                  <a:solidFill>
                    <a:srgbClr val="00002E"/>
                  </a:solidFill>
                  <a:latin typeface="PT Sans" panose="020B0503020203020204" pitchFamily="34" charset="0"/>
                  <a:ea typeface="PT Sans" pitchFamily="34" charset="-122"/>
                  <a:cs typeface="PT Sans" pitchFamily="34" charset="-120"/>
                </a:rPr>
                <a:t>, creating smart prompt templates to ensure neutral, high-quality outputs. Then I connected </a:t>
              </a:r>
              <a:r>
                <a:rPr lang="en-US" sz="2000" b="1" dirty="0">
                  <a:solidFill>
                    <a:srgbClr val="00002E"/>
                  </a:solidFill>
                  <a:latin typeface="PT Sans" panose="020B0503020203020204" pitchFamily="34" charset="0"/>
                  <a:ea typeface="PT Sans" pitchFamily="34" charset="-122"/>
                  <a:cs typeface="PT Sans" pitchFamily="34" charset="-120"/>
                </a:rPr>
                <a:t>NewsAPI</a:t>
              </a:r>
              <a:r>
                <a:rPr lang="en-US" sz="2000" dirty="0">
                  <a:solidFill>
                    <a:srgbClr val="00002E"/>
                  </a:solidFill>
                  <a:latin typeface="PT Sans" panose="020B0503020203020204" pitchFamily="34" charset="0"/>
                  <a:ea typeface="PT Sans" pitchFamily="34" charset="-122"/>
                  <a:cs typeface="PT Sans" pitchFamily="34" charset="-120"/>
                </a:rPr>
                <a:t> to pull relevant articles and extract key descriptions. This content is passed into the LLM to generate summaries.</a:t>
              </a:r>
              <a:endParaRPr lang="en-US" sz="2000" dirty="0">
                <a:latin typeface="PT Sans" panose="020B0503020203020204" pitchFamily="34" charset="0"/>
              </a:endParaRPr>
            </a:p>
            <a:p>
              <a:endParaRPr lang="en-US" sz="2000" dirty="0">
                <a:latin typeface="PT Sans" panose="020B0503020203020204" pitchFamily="34" charset="0"/>
              </a:endParaRPr>
            </a:p>
            <a:p>
              <a:pPr>
                <a:lnSpc>
                  <a:spcPts val="2550"/>
                </a:lnSpc>
              </a:pPr>
              <a:r>
                <a:rPr lang="en-US" sz="2000" dirty="0">
                  <a:solidFill>
                    <a:srgbClr val="00002E"/>
                  </a:solidFill>
                  <a:latin typeface="PT Sans" panose="020B0503020203020204" pitchFamily="34" charset="0"/>
                  <a:ea typeface="PT Sans" pitchFamily="34" charset="-122"/>
                  <a:cs typeface="PT Sans" pitchFamily="34" charset="-120"/>
                </a:rPr>
                <a:t>The frontend, built with </a:t>
              </a:r>
              <a:r>
                <a:rPr lang="en-US" sz="2000" b="1" dirty="0">
                  <a:solidFill>
                    <a:srgbClr val="00002E"/>
                  </a:solidFill>
                  <a:latin typeface="PT Sans" panose="020B0503020203020204" pitchFamily="34" charset="0"/>
                  <a:ea typeface="PT Sans" pitchFamily="34" charset="-122"/>
                  <a:cs typeface="PT Sans" pitchFamily="34" charset="-120"/>
                </a:rPr>
                <a:t>Streamlit</a:t>
              </a:r>
              <a:r>
                <a:rPr lang="en-US" sz="2000" dirty="0">
                  <a:solidFill>
                    <a:srgbClr val="00002E"/>
                  </a:solidFill>
                  <a:latin typeface="PT Sans" panose="020B0503020203020204" pitchFamily="34" charset="0"/>
                  <a:ea typeface="PT Sans" pitchFamily="34" charset="-122"/>
                  <a:cs typeface="PT Sans" pitchFamily="34" charset="-120"/>
                </a:rPr>
                <a:t>, includes features like </a:t>
              </a:r>
              <a:r>
                <a:rPr lang="en-US" sz="2000" b="1" dirty="0">
                  <a:solidFill>
                    <a:srgbClr val="00002E"/>
                  </a:solidFill>
                  <a:latin typeface="PT Sans" panose="020B0503020203020204" pitchFamily="34" charset="0"/>
                  <a:ea typeface="PT Sans" pitchFamily="34" charset="-122"/>
                  <a:cs typeface="PT Sans" pitchFamily="34" charset="-120"/>
                </a:rPr>
                <a:t>login authentication</a:t>
              </a:r>
              <a:r>
                <a:rPr lang="en-US" sz="2000" dirty="0">
                  <a:solidFill>
                    <a:srgbClr val="00002E"/>
                  </a:solidFill>
                  <a:latin typeface="PT Sans" panose="020B0503020203020204" pitchFamily="34" charset="0"/>
                  <a:ea typeface="PT Sans" pitchFamily="34" charset="-122"/>
                  <a:cs typeface="PT Sans" pitchFamily="34" charset="-120"/>
                </a:rPr>
                <a:t>, </a:t>
              </a:r>
              <a:r>
                <a:rPr lang="en-US" sz="2000" b="1" dirty="0">
                  <a:solidFill>
                    <a:srgbClr val="00002E"/>
                  </a:solidFill>
                  <a:latin typeface="PT Sans" panose="020B0503020203020204" pitchFamily="34" charset="0"/>
                  <a:ea typeface="PT Sans" pitchFamily="34" charset="-122"/>
                  <a:cs typeface="PT Sans" pitchFamily="34" charset="-120"/>
                </a:rPr>
                <a:t>example query buttons</a:t>
              </a:r>
              <a:r>
                <a:rPr lang="en-US" sz="2000" dirty="0">
                  <a:solidFill>
                    <a:srgbClr val="00002E"/>
                  </a:solidFill>
                  <a:latin typeface="PT Sans" panose="020B0503020203020204" pitchFamily="34" charset="0"/>
                  <a:ea typeface="PT Sans" pitchFamily="34" charset="-122"/>
                  <a:cs typeface="PT Sans" pitchFamily="34" charset="-120"/>
                </a:rPr>
                <a:t>, </a:t>
              </a:r>
              <a:r>
                <a:rPr lang="en-US" sz="2000" b="1" dirty="0">
                  <a:solidFill>
                    <a:srgbClr val="00002E"/>
                  </a:solidFill>
                  <a:latin typeface="PT Sans" panose="020B0503020203020204" pitchFamily="34" charset="0"/>
                  <a:ea typeface="PT Sans" pitchFamily="34" charset="-122"/>
                  <a:cs typeface="PT Sans" pitchFamily="34" charset="-120"/>
                </a:rPr>
                <a:t>text input</a:t>
              </a:r>
              <a:r>
                <a:rPr lang="en-US" sz="2000" dirty="0">
                  <a:solidFill>
                    <a:srgbClr val="00002E"/>
                  </a:solidFill>
                  <a:latin typeface="PT Sans" panose="020B0503020203020204" pitchFamily="34" charset="0"/>
                  <a:ea typeface="PT Sans" pitchFamily="34" charset="-122"/>
                  <a:cs typeface="PT Sans" pitchFamily="34" charset="-120"/>
                </a:rPr>
                <a:t>, and </a:t>
              </a:r>
              <a:r>
                <a:rPr lang="en-US" sz="2000" b="1" dirty="0">
                  <a:solidFill>
                    <a:srgbClr val="00002E"/>
                  </a:solidFill>
                  <a:latin typeface="PT Sans" panose="020B0503020203020204" pitchFamily="34" charset="0"/>
                  <a:ea typeface="PT Sans" pitchFamily="34" charset="-122"/>
                  <a:cs typeface="PT Sans" pitchFamily="34" charset="-120"/>
                </a:rPr>
                <a:t>export to TXT/PDF</a:t>
              </a:r>
              <a:r>
                <a:rPr lang="en-US" sz="2000" dirty="0">
                  <a:solidFill>
                    <a:srgbClr val="00002E"/>
                  </a:solidFill>
                  <a:latin typeface="PT Sans" panose="020B0503020203020204" pitchFamily="34" charset="0"/>
                  <a:ea typeface="PT Sans" pitchFamily="34" charset="-122"/>
                  <a:cs typeface="PT Sans" pitchFamily="34" charset="-120"/>
                </a:rPr>
                <a:t>. Users can view their </a:t>
              </a:r>
              <a:r>
                <a:rPr lang="en-US" sz="2000" b="1" dirty="0">
                  <a:solidFill>
                    <a:srgbClr val="00002E"/>
                  </a:solidFill>
                  <a:latin typeface="PT Sans" panose="020B0503020203020204" pitchFamily="34" charset="0"/>
                  <a:ea typeface="PT Sans" pitchFamily="34" charset="-122"/>
                  <a:cs typeface="PT Sans" pitchFamily="34" charset="-120"/>
                </a:rPr>
                <a:t>last five searches</a:t>
              </a:r>
              <a:r>
                <a:rPr lang="en-US" sz="2000" dirty="0">
                  <a:solidFill>
                    <a:srgbClr val="00002E"/>
                  </a:solidFill>
                  <a:latin typeface="PT Sans" panose="020B0503020203020204" pitchFamily="34" charset="0"/>
                  <a:ea typeface="PT Sans" pitchFamily="34" charset="-122"/>
                  <a:cs typeface="PT Sans" pitchFamily="34" charset="-120"/>
                </a:rPr>
                <a:t>, and the app maintains a clean UI with helpful feedback and interactivity. The tool is now live and designed for quick, intelligent news research.</a:t>
              </a:r>
              <a:endParaRPr lang="en-US" sz="2000" dirty="0">
                <a:latin typeface="PT Sans" panose="020B0503020203020204" pitchFamily="34" charset="0"/>
              </a:endParaRPr>
            </a:p>
            <a:p>
              <a:pPr>
                <a:lnSpc>
                  <a:spcPts val="2200"/>
                </a:lnSpc>
              </a:pPr>
              <a:endParaRPr lang="en-IN" sz="2000" dirty="0">
                <a:latin typeface="PT Sans" panose="020B0503020203020204" pitchFamily="34" charset="0"/>
              </a:endParaRPr>
            </a:p>
          </p:txBody>
        </p:sp>
        <p:sp>
          <p:nvSpPr>
            <p:cNvPr id="5" name="Shape 2"/>
            <p:cNvSpPr/>
            <p:nvPr/>
          </p:nvSpPr>
          <p:spPr>
            <a:xfrm>
              <a:off x="5279095" y="7660296"/>
              <a:ext cx="382905" cy="382905"/>
            </a:xfrm>
            <a:prstGeom prst="roundRect">
              <a:avLst>
                <a:gd name="adj" fmla="val 23878209"/>
              </a:avLst>
            </a:prstGeom>
            <a:noFill/>
            <a:ln w="7620">
              <a:solidFill>
                <a:srgbClr val="FFFFFF"/>
              </a:solidFill>
              <a:prstDash val="solid"/>
            </a:ln>
          </p:spPr>
        </p:sp>
        <p:pic>
          <p:nvPicPr>
            <p:cNvPr id="6" name="Image 1" descr="preencoded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77486" y="7685717"/>
              <a:ext cx="367665" cy="367665"/>
            </a:xfrm>
            <a:prstGeom prst="rect">
              <a:avLst/>
            </a:prstGeom>
          </p:spPr>
        </p:pic>
        <p:sp>
          <p:nvSpPr>
            <p:cNvPr id="7" name="Text 3"/>
            <p:cNvSpPr/>
            <p:nvPr/>
          </p:nvSpPr>
          <p:spPr>
            <a:xfrm>
              <a:off x="5772429" y="7660238"/>
              <a:ext cx="2285405" cy="418862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3250"/>
                </a:lnSpc>
                <a:buNone/>
              </a:pPr>
              <a:r>
                <a:rPr lang="en-US" sz="2350" b="1" dirty="0">
                  <a:solidFill>
                    <a:srgbClr val="00002E"/>
                  </a:solidFill>
                  <a:latin typeface="PT Sans Bold" pitchFamily="34" charset="0"/>
                  <a:ea typeface="PT Sans Bold" pitchFamily="34" charset="-122"/>
                  <a:cs typeface="PT Sans Bold" pitchFamily="34" charset="-120"/>
                </a:rPr>
                <a:t>by Debasis Baidya</a:t>
              </a:r>
              <a:endParaRPr lang="en-US" sz="2350" dirty="0"/>
            </a:p>
          </p:txBody>
        </p:sp>
        <p:pic>
          <p:nvPicPr>
            <p:cNvPr id="8" name="Image 0" descr="preencoded.png">
              <a:extLst>
                <a:ext uri="{FF2B5EF4-FFF2-40B4-BE49-F238E27FC236}">
                  <a16:creationId xmlns:a16="http://schemas.microsoft.com/office/drawing/2014/main" id="{5818E462-CC47-D4AF-49FF-3D447E0C3A7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421424" y="0"/>
              <a:ext cx="6208976" cy="82296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B0C523CB-702A-F3EB-AA57-20F1C5C2B631}"/>
              </a:ext>
            </a:extLst>
          </p:cNvPr>
          <p:cNvGrpSpPr/>
          <p:nvPr/>
        </p:nvGrpSpPr>
        <p:grpSpPr>
          <a:xfrm>
            <a:off x="0" y="0"/>
            <a:ext cx="14630400" cy="8229600"/>
            <a:chOff x="0" y="0"/>
            <a:chExt cx="14630400" cy="8229600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90A3C88E-8AF7-94AD-6BAE-AB8BDFCD9880}"/>
                </a:ext>
              </a:extLst>
            </p:cNvPr>
            <p:cNvGrpSpPr/>
            <p:nvPr/>
          </p:nvGrpSpPr>
          <p:grpSpPr>
            <a:xfrm>
              <a:off x="0" y="0"/>
              <a:ext cx="14630400" cy="8229600"/>
              <a:chOff x="0" y="0"/>
              <a:chExt cx="14630400" cy="8229600"/>
            </a:xfrm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CA19C947-B87B-D01E-EAA8-E551F55E98F6}"/>
                  </a:ext>
                </a:extLst>
              </p:cNvPr>
              <p:cNvSpPr/>
              <p:nvPr/>
            </p:nvSpPr>
            <p:spPr>
              <a:xfrm>
                <a:off x="0" y="0"/>
                <a:ext cx="5346551" cy="8229600"/>
              </a:xfrm>
              <a:prstGeom prst="rect">
                <a:avLst/>
              </a:prstGeom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" name="Text 0"/>
              <p:cNvSpPr/>
              <p:nvPr/>
            </p:nvSpPr>
            <p:spPr>
              <a:xfrm>
                <a:off x="6379285" y="55756"/>
                <a:ext cx="8251115" cy="586501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3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B0F0"/>
                    </a:solidFill>
                    <a:effectLst/>
                    <a:uLnTx/>
                    <a:uFillTx/>
                    <a:latin typeface="Russo One" panose="02000503050000020004" pitchFamily="2" charset="0"/>
                    <a:ea typeface="Nunito Semi Bold" pitchFamily="34" charset="-122"/>
                    <a:cs typeface="Nunito Semi Bold" pitchFamily="34" charset="-120"/>
                  </a:rPr>
                  <a:t>🚀 Deployment &amp; Links</a:t>
                </a:r>
                <a:endParaRPr kumimoji="0" 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Russo One" panose="02000503050000020004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C70BFCD7-EDED-4164-5136-ABC9F64397B2}"/>
                  </a:ext>
                </a:extLst>
              </p:cNvPr>
              <p:cNvSpPr txBox="1"/>
              <p:nvPr/>
            </p:nvSpPr>
            <p:spPr>
              <a:xfrm>
                <a:off x="6702014" y="1503273"/>
                <a:ext cx="7853082" cy="63401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Black Ops One" panose="02000000000000000000" pitchFamily="2" charset="0"/>
                    <a:ea typeface="+mn-ea"/>
                    <a:cs typeface="+mn-cs"/>
                  </a:rPr>
                  <a:t>🌐 Live App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ts val="12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lack Ops One" panose="02000000000000000000" pitchFamily="2" charset="0"/>
                  <a:ea typeface="+mn-ea"/>
                  <a:cs typeface="+mn-cs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  <a:defRPr/>
                </a:pPr>
                <a:r>
                  <a:rPr kumimoji="0" lang="en-IN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w Cen MT" panose="020B0602020104020603" pitchFamily="34" charset="0"/>
                    <a:ea typeface="+mn-ea"/>
                    <a:cs typeface="+mn-cs"/>
                  </a:rPr>
                  <a:t>🔗 </a:t>
                </a:r>
                <a:r>
                  <a:rPr kumimoji="0" lang="en-IN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w Cen MT" panose="020B0602020104020603" pitchFamily="34" charset="0"/>
                    <a:ea typeface="+mn-ea"/>
                    <a:cs typeface="+mn-cs"/>
                    <a:hlinkClick r:id="rId3"/>
                  </a:rPr>
                  <a:t>Open the Tool</a:t>
                </a:r>
                <a:endParaRPr kumimoji="0" lang="en-IN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w Cen MT" panose="020B0602020104020603" pitchFamily="34" charset="0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Black Ops One" panose="02000000000000000000" pitchFamily="2" charset="0"/>
                    <a:ea typeface="+mn-ea"/>
                    <a:cs typeface="+mn-cs"/>
                  </a:rPr>
                  <a:t>🎬 Demo Video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ts val="12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lack Ops One" panose="02000000000000000000" pitchFamily="2" charset="0"/>
                  <a:ea typeface="+mn-ea"/>
                  <a:cs typeface="+mn-cs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  <a:defRPr/>
                </a:pPr>
                <a:r>
                  <a:rPr kumimoji="0" lang="en-IN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w Cen MT" panose="020B0602020104020603" pitchFamily="34" charset="0"/>
                    <a:ea typeface="+mn-ea"/>
                    <a:cs typeface="+mn-cs"/>
                  </a:rPr>
                  <a:t>📽️ </a:t>
                </a:r>
                <a:r>
                  <a:rPr kumimoji="0" lang="en-IN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w Cen MT" panose="020B0602020104020603" pitchFamily="34" charset="0"/>
                    <a:ea typeface="+mn-ea"/>
                    <a:cs typeface="+mn-cs"/>
                    <a:hlinkClick r:id="rId4"/>
                  </a:rPr>
                  <a:t>Watch Demo</a:t>
                </a:r>
                <a:endParaRPr kumimoji="0" lang="en-IN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w Cen MT" panose="020B0602020104020603" pitchFamily="34" charset="0"/>
                  <a:ea typeface="+mn-ea"/>
                  <a:cs typeface="+mn-cs"/>
                </a:endParaRPr>
              </a:p>
              <a:p>
                <a:pPr marL="457200" marR="0" lvl="1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w Cen MT" panose="020B0602020104020603" pitchFamily="34" charset="0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Black Ops One" panose="02000000000000000000" pitchFamily="2" charset="0"/>
                    <a:ea typeface="+mn-ea"/>
                    <a:cs typeface="+mn-cs"/>
                  </a:rPr>
                  <a:t>📤 Deployment Highlights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ts val="12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lack Ops One" panose="02000000000000000000" pitchFamily="2" charset="0"/>
                  <a:ea typeface="+mn-ea"/>
                  <a:cs typeface="+mn-cs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  <a:defRPr/>
                </a:pPr>
                <a:r>
                  <a:rPr kumimoji="0" lang="en-IN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w Cen MT" panose="020B0602020104020603" pitchFamily="34" charset="0"/>
                    <a:ea typeface="+mn-ea"/>
                    <a:cs typeface="+mn-cs"/>
                  </a:rPr>
                  <a:t>👨‍💻 One-click web access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  <a:defRPr/>
                </a:pPr>
                <a:r>
                  <a:rPr kumimoji="0" lang="en-IN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w Cen MT" panose="020B0602020104020603" pitchFamily="34" charset="0"/>
                    <a:ea typeface="+mn-ea"/>
                    <a:cs typeface="+mn-cs"/>
                  </a:rPr>
                  <a:t>💡 Clean UI with hinting and placeholder text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  <a:defRPr/>
                </a:pPr>
                <a:r>
                  <a:rPr kumimoji="0" lang="en-IN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w Cen MT" panose="020B0602020104020603" pitchFamily="34" charset="0"/>
                    <a:ea typeface="+mn-ea"/>
                    <a:cs typeface="+mn-cs"/>
                  </a:rPr>
                  <a:t>🔒 Secure environment variables</a:t>
                </a:r>
              </a:p>
              <a:p>
                <a:pPr marL="285750" marR="0" lvl="0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lang="en-IN" sz="1600" dirty="0">
                  <a:solidFill>
                    <a:prstClr val="black"/>
                  </a:solidFill>
                  <a:latin typeface="Tw Cen MT" panose="020B0602020104020603" pitchFamily="34" charset="0"/>
                </a:endParaRPr>
              </a:p>
              <a:p>
                <a:pPr marL="285750" marR="0" lvl="0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kumimoji="0" lang="en-IN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w Cen MT" panose="020B0602020104020603" pitchFamily="34" charset="0"/>
                  <a:ea typeface="+mn-ea"/>
                  <a:cs typeface="+mn-cs"/>
                </a:endParaRPr>
              </a:p>
              <a:p>
                <a:pPr lvl="0">
                  <a:defRPr/>
                </a:pPr>
                <a:r>
                  <a:rPr lang="en-IN" dirty="0">
                    <a:solidFill>
                      <a:prstClr val="black"/>
                    </a:solidFill>
                    <a:latin typeface="Black Ops One" panose="02000000000000000000" pitchFamily="2" charset="0"/>
                  </a:rPr>
                  <a:t>✅ Full Feature List</a:t>
                </a:r>
              </a:p>
              <a:p>
                <a:pPr lvl="0">
                  <a:lnSpc>
                    <a:spcPts val="1200"/>
                  </a:lnSpc>
                  <a:defRPr/>
                </a:pPr>
                <a:endParaRPr lang="en-IN" dirty="0">
                  <a:solidFill>
                    <a:prstClr val="black"/>
                  </a:solidFill>
                  <a:latin typeface="Black Ops One" panose="02000000000000000000" pitchFamily="2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  <a:defRPr/>
                </a:pPr>
                <a:r>
                  <a:rPr lang="en-IN" sz="1600" dirty="0">
                    <a:solidFill>
                      <a:prstClr val="black"/>
                    </a:solidFill>
                    <a:latin typeface="Tw Cen MT" panose="020B0602020104020603" pitchFamily="34" charset="0"/>
                  </a:rPr>
                  <a:t>🔐 Login authentication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  <a:defRPr/>
                </a:pPr>
                <a:r>
                  <a:rPr lang="en-IN" sz="1600" dirty="0">
                    <a:solidFill>
                      <a:prstClr val="black"/>
                    </a:solidFill>
                    <a:latin typeface="Tw Cen MT" panose="020B0602020104020603" pitchFamily="34" charset="0"/>
                  </a:rPr>
                  <a:t>🧠 LLM-powered summarization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  <a:defRPr/>
                </a:pPr>
                <a:r>
                  <a:rPr lang="en-IN" sz="1600" dirty="0">
                    <a:solidFill>
                      <a:prstClr val="black"/>
                    </a:solidFill>
                    <a:latin typeface="Tw Cen MT" panose="020B0602020104020603" pitchFamily="34" charset="0"/>
                  </a:rPr>
                  <a:t>📡 Real-time news fetching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  <a:defRPr/>
                </a:pPr>
                <a:r>
                  <a:rPr lang="en-IN" sz="1600" dirty="0">
                    <a:solidFill>
                      <a:prstClr val="black"/>
                    </a:solidFill>
                    <a:latin typeface="Tw Cen MT" panose="020B0602020104020603" pitchFamily="34" charset="0"/>
                  </a:rPr>
                  <a:t>🔘 Quick query buttons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  <a:defRPr/>
                </a:pPr>
                <a:r>
                  <a:rPr lang="en-IN" sz="1600" dirty="0">
                    <a:solidFill>
                      <a:prstClr val="black"/>
                    </a:solidFill>
                    <a:latin typeface="Tw Cen MT" panose="020B0602020104020603" pitchFamily="34" charset="0"/>
                  </a:rPr>
                  <a:t>📥 TXT &amp; PDF export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  <a:defRPr/>
                </a:pPr>
                <a:r>
                  <a:rPr lang="en-IN" sz="1600" dirty="0">
                    <a:solidFill>
                      <a:prstClr val="black"/>
                    </a:solidFill>
                    <a:latin typeface="Tw Cen MT" panose="020B0602020104020603" pitchFamily="34" charset="0"/>
                  </a:rPr>
                  <a:t>🕓 Query history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  <a:defRPr/>
                </a:pPr>
                <a:r>
                  <a:rPr lang="en-IN" sz="1600" dirty="0">
                    <a:solidFill>
                      <a:prstClr val="black"/>
                    </a:solidFill>
                    <a:latin typeface="Tw Cen MT" panose="020B0602020104020603" pitchFamily="34" charset="0"/>
                  </a:rPr>
                  <a:t>🎨 Styled responsive UI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  <a:defRPr/>
                </a:pPr>
                <a:r>
                  <a:rPr lang="en-IN" sz="1600" dirty="0">
                    <a:solidFill>
                      <a:prstClr val="black"/>
                    </a:solidFill>
                    <a:latin typeface="Tw Cen MT" panose="020B0602020104020603" pitchFamily="34" charset="0"/>
                  </a:rPr>
                  <a:t>🧼 Reset all input feature</a:t>
                </a:r>
              </a:p>
            </p:txBody>
          </p:sp>
        </p:grp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9CAE35F-D682-6085-3172-DDBA55C21C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8860" t="4883" r="19276" b="4600"/>
            <a:stretch/>
          </p:blipFill>
          <p:spPr>
            <a:xfrm>
              <a:off x="182902" y="75304"/>
              <a:ext cx="5017155" cy="800368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A5D9742-7044-7A2D-6267-8922E14BC1A7}"/>
              </a:ext>
            </a:extLst>
          </p:cNvPr>
          <p:cNvGrpSpPr/>
          <p:nvPr/>
        </p:nvGrpSpPr>
        <p:grpSpPr>
          <a:xfrm>
            <a:off x="0" y="-1905560"/>
            <a:ext cx="13768470" cy="12161918"/>
            <a:chOff x="0" y="-1905560"/>
            <a:chExt cx="13768470" cy="12161918"/>
          </a:xfrm>
        </p:grpSpPr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F9E1A909-101C-4350-F2D1-85B6BA06C5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2422944" y="1123004"/>
              <a:ext cx="5085257" cy="3118628"/>
            </a:xfrm>
            <a:custGeom>
              <a:avLst/>
              <a:gdLst>
                <a:gd name="connsiteX0" fmla="*/ 0 w 4237714"/>
                <a:gd name="connsiteY0" fmla="*/ 0 h 2598857"/>
                <a:gd name="connsiteX1" fmla="*/ 4237715 w 4237714"/>
                <a:gd name="connsiteY1" fmla="*/ 0 h 2598857"/>
                <a:gd name="connsiteX2" fmla="*/ 4237715 w 4237714"/>
                <a:gd name="connsiteY2" fmla="*/ 2598857 h 2598857"/>
                <a:gd name="connsiteX3" fmla="*/ 0 w 4237714"/>
                <a:gd name="connsiteY3" fmla="*/ 2598857 h 2598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37714" h="2598857">
                  <a:moveTo>
                    <a:pt x="0" y="0"/>
                  </a:moveTo>
                  <a:lnTo>
                    <a:pt x="4237715" y="0"/>
                  </a:lnTo>
                  <a:lnTo>
                    <a:pt x="4237715" y="2598857"/>
                  </a:lnTo>
                  <a:lnTo>
                    <a:pt x="0" y="2598857"/>
                  </a:lnTo>
                  <a:close/>
                </a:path>
              </a:pathLst>
            </a:custGeom>
          </p:spPr>
        </p:pic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FB3CB111-12B3-5C31-D701-A00E8822AE82}"/>
                </a:ext>
              </a:extLst>
            </p:cNvPr>
            <p:cNvSpPr/>
            <p:nvPr/>
          </p:nvSpPr>
          <p:spPr>
            <a:xfrm rot="19765533">
              <a:off x="2565093" y="-1905560"/>
              <a:ext cx="4644839" cy="12161918"/>
            </a:xfrm>
            <a:custGeom>
              <a:avLst/>
              <a:gdLst>
                <a:gd name="connsiteX0" fmla="*/ 198560 w 3870699"/>
                <a:gd name="connsiteY0" fmla="*/ 0 h 10134932"/>
                <a:gd name="connsiteX1" fmla="*/ 3870699 w 3870699"/>
                <a:gd name="connsiteY1" fmla="*/ 2169488 h 10134932"/>
                <a:gd name="connsiteX2" fmla="*/ 3870699 w 3870699"/>
                <a:gd name="connsiteY2" fmla="*/ 10134932 h 10134932"/>
                <a:gd name="connsiteX3" fmla="*/ 0 w 3870699"/>
                <a:gd name="connsiteY3" fmla="*/ 7848136 h 10134932"/>
                <a:gd name="connsiteX4" fmla="*/ 0 w 3870699"/>
                <a:gd name="connsiteY4" fmla="*/ 336088 h 10134932"/>
                <a:gd name="connsiteX5" fmla="*/ 198560 w 3870699"/>
                <a:gd name="connsiteY5" fmla="*/ 0 h 10134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70699" h="10134932">
                  <a:moveTo>
                    <a:pt x="198560" y="0"/>
                  </a:moveTo>
                  <a:lnTo>
                    <a:pt x="3870699" y="2169488"/>
                  </a:lnTo>
                  <a:lnTo>
                    <a:pt x="3870699" y="10134932"/>
                  </a:lnTo>
                  <a:lnTo>
                    <a:pt x="0" y="7848136"/>
                  </a:lnTo>
                  <a:lnTo>
                    <a:pt x="0" y="336088"/>
                  </a:lnTo>
                  <a:lnTo>
                    <a:pt x="19856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1097280"/>
              <a:endParaRPr lang="en-IN" sz="216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pic>
          <p:nvPicPr>
            <p:cNvPr id="43" name="Picture 42" descr="A group of people shaking hands&#10;&#10;Description automatically generated">
              <a:extLst>
                <a:ext uri="{FF2B5EF4-FFF2-40B4-BE49-F238E27FC236}">
                  <a16:creationId xmlns:a16="http://schemas.microsoft.com/office/drawing/2014/main" id="{2A3A5C96-1696-4612-4A64-8103837277A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124" b="20518"/>
            <a:stretch>
              <a:fillRect/>
            </a:stretch>
          </p:blipFill>
          <p:spPr>
            <a:xfrm>
              <a:off x="0" y="1672047"/>
              <a:ext cx="6956626" cy="4885508"/>
            </a:xfrm>
            <a:custGeom>
              <a:avLst/>
              <a:gdLst>
                <a:gd name="connsiteX0" fmla="*/ 0 w 6096000"/>
                <a:gd name="connsiteY0" fmla="*/ 0 h 4281108"/>
                <a:gd name="connsiteX1" fmla="*/ 6096000 w 6096000"/>
                <a:gd name="connsiteY1" fmla="*/ 0 h 4281108"/>
                <a:gd name="connsiteX2" fmla="*/ 6096000 w 6096000"/>
                <a:gd name="connsiteY2" fmla="*/ 4281108 h 4281108"/>
                <a:gd name="connsiteX3" fmla="*/ 0 w 6096000"/>
                <a:gd name="connsiteY3" fmla="*/ 4281108 h 4281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0" h="4281108">
                  <a:moveTo>
                    <a:pt x="0" y="0"/>
                  </a:moveTo>
                  <a:lnTo>
                    <a:pt x="6096000" y="0"/>
                  </a:lnTo>
                  <a:lnTo>
                    <a:pt x="6096000" y="4281108"/>
                  </a:lnTo>
                  <a:lnTo>
                    <a:pt x="0" y="4281108"/>
                  </a:lnTo>
                  <a:close/>
                </a:path>
              </a:pathLst>
            </a:custGeom>
            <a:ln w="76200">
              <a:solidFill>
                <a:schemeClr val="bg1"/>
              </a:solidFill>
            </a:ln>
            <a:effectLst>
              <a:outerShdw blurRad="127000" sx="102000" sy="102000" algn="ctr" rotWithShape="0">
                <a:prstClr val="black">
                  <a:alpha val="10000"/>
                </a:prstClr>
              </a:outerShdw>
            </a:effectLst>
          </p:spPr>
        </p:pic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0CFC0EEC-1F56-60B9-E0AA-376D61234AA1}"/>
                </a:ext>
              </a:extLst>
            </p:cNvPr>
            <p:cNvGrpSpPr/>
            <p:nvPr/>
          </p:nvGrpSpPr>
          <p:grpSpPr>
            <a:xfrm>
              <a:off x="8508493" y="3228403"/>
              <a:ext cx="5259977" cy="1754327"/>
              <a:chOff x="7090411" y="2186837"/>
              <a:chExt cx="4383314" cy="1461939"/>
            </a:xfrm>
          </p:grpSpPr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C46C704-0CD8-A775-3F83-1B990013CC04}"/>
                  </a:ext>
                </a:extLst>
              </p:cNvPr>
              <p:cNvSpPr txBox="1"/>
              <p:nvPr/>
            </p:nvSpPr>
            <p:spPr>
              <a:xfrm>
                <a:off x="7090411" y="2186837"/>
                <a:ext cx="4383314" cy="10002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defTabSz="1097280"/>
                <a:r>
                  <a:rPr lang="en-IN" sz="72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Thank You</a:t>
                </a: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E2BA5731-CB94-E517-9EFF-BC65C41946C6}"/>
                  </a:ext>
                </a:extLst>
              </p:cNvPr>
              <p:cNvSpPr txBox="1"/>
              <p:nvPr/>
            </p:nvSpPr>
            <p:spPr>
              <a:xfrm>
                <a:off x="7090411" y="3202500"/>
                <a:ext cx="4383314" cy="4462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defTabSz="1097280"/>
                <a:r>
                  <a:rPr lang="en-IN" sz="288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For your time &amp; attention </a:t>
                </a:r>
              </a:p>
            </p:txBody>
          </p:sp>
        </p:grp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6A24FAC5-E15C-DA41-ACF5-5831D5FAAC48}"/>
                </a:ext>
              </a:extLst>
            </p:cNvPr>
            <p:cNvSpPr/>
            <p:nvPr/>
          </p:nvSpPr>
          <p:spPr>
            <a:xfrm>
              <a:off x="11644251" y="-156751"/>
              <a:ext cx="1160228" cy="580114"/>
            </a:xfrm>
            <a:custGeom>
              <a:avLst/>
              <a:gdLst>
                <a:gd name="connsiteX0" fmla="*/ 0 w 966857"/>
                <a:gd name="connsiteY0" fmla="*/ 0 h 483428"/>
                <a:gd name="connsiteX1" fmla="*/ 966857 w 966857"/>
                <a:gd name="connsiteY1" fmla="*/ 0 h 483428"/>
                <a:gd name="connsiteX2" fmla="*/ 483429 w 966857"/>
                <a:gd name="connsiteY2" fmla="*/ 483428 h 483428"/>
                <a:gd name="connsiteX3" fmla="*/ 0 w 966857"/>
                <a:gd name="connsiteY3" fmla="*/ 0 h 483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6857" h="483428">
                  <a:moveTo>
                    <a:pt x="0" y="0"/>
                  </a:moveTo>
                  <a:lnTo>
                    <a:pt x="966857" y="0"/>
                  </a:lnTo>
                  <a:cubicBezTo>
                    <a:pt x="966857" y="266990"/>
                    <a:pt x="750419" y="483428"/>
                    <a:pt x="483429" y="483428"/>
                  </a:cubicBezTo>
                  <a:cubicBezTo>
                    <a:pt x="216439" y="483428"/>
                    <a:pt x="0" y="266990"/>
                    <a:pt x="0" y="0"/>
                  </a:cubicBezTo>
                  <a:close/>
                </a:path>
              </a:pathLst>
            </a:custGeom>
            <a:solidFill>
              <a:srgbClr val="D6E9DD">
                <a:alpha val="0"/>
              </a:srgbClr>
            </a:solidFill>
            <a:ln w="164571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pPr defTabSz="1097280"/>
              <a:endParaRPr lang="en-IN" sz="216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979354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4803414-E246-3F58-69F2-5D25727A7301}"/>
              </a:ext>
            </a:extLst>
          </p:cNvPr>
          <p:cNvGrpSpPr/>
          <p:nvPr/>
        </p:nvGrpSpPr>
        <p:grpSpPr>
          <a:xfrm>
            <a:off x="152400" y="161350"/>
            <a:ext cx="14630400" cy="7364077"/>
            <a:chOff x="152400" y="161350"/>
            <a:chExt cx="14630400" cy="736407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ACACF70-7A55-1273-5D9E-66D90474784D}"/>
                </a:ext>
              </a:extLst>
            </p:cNvPr>
            <p:cNvSpPr txBox="1"/>
            <p:nvPr/>
          </p:nvSpPr>
          <p:spPr>
            <a:xfrm>
              <a:off x="152400" y="161350"/>
              <a:ext cx="14630400" cy="6832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1097280"/>
              <a:r>
                <a:rPr lang="en-IN" sz="3840" b="1" dirty="0">
                  <a:solidFill>
                    <a:srgbClr val="0070C0"/>
                  </a:solidFill>
                  <a:latin typeface="Russo One" panose="02000503050000020004" pitchFamily="2" charset="0"/>
                  <a:cs typeface="Segoe UI" panose="020B0502040204020203" pitchFamily="34" charset="0"/>
                </a:rPr>
                <a:t>📄 Project Objective &amp; &amp; Purpose</a:t>
              </a:r>
              <a:endParaRPr lang="en-US" sz="3840" b="1" dirty="0">
                <a:solidFill>
                  <a:srgbClr val="0070C0"/>
                </a:solidFill>
                <a:latin typeface="Russo One" panose="02000503050000020004" pitchFamily="2" charset="0"/>
                <a:cs typeface="Segoe UI" panose="020B0502040204020203" pitchFamily="34" charset="0"/>
              </a:endParaRPr>
            </a:p>
          </p:txBody>
        </p: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0AE36E4F-A36B-C57B-964C-FAF807FC3609}"/>
                </a:ext>
              </a:extLst>
            </p:cNvPr>
            <p:cNvGrpSpPr/>
            <p:nvPr/>
          </p:nvGrpSpPr>
          <p:grpSpPr>
            <a:xfrm>
              <a:off x="7913839" y="1711011"/>
              <a:ext cx="6700401" cy="1446550"/>
              <a:chOff x="6626400" y="1661066"/>
              <a:chExt cx="6700401" cy="1446550"/>
            </a:xfrm>
          </p:grpSpPr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C307023D-02C3-46C4-4985-448C4F1136C9}"/>
                  </a:ext>
                </a:extLst>
              </p:cNvPr>
              <p:cNvSpPr txBox="1"/>
              <p:nvPr/>
            </p:nvSpPr>
            <p:spPr>
              <a:xfrm>
                <a:off x="7700911" y="1661066"/>
                <a:ext cx="5625890" cy="144655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24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Montserrat Bold" panose="00000800000000000000" charset="0"/>
                  </a:rPr>
                  <a:t>🔍 Goal</a:t>
                </a: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buClrTx/>
                  <a:buSzTx/>
                  <a:buFontTx/>
                  <a:buNone/>
                  <a:tabLst/>
                  <a:defRPr/>
                </a:pPr>
                <a:endPara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Lora" pitchFamily="2" charset="0"/>
                </a:endParaRPr>
              </a:p>
              <a:p>
                <a:pPr marR="0" lvl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tabLst/>
                  <a:defRPr/>
                </a:pPr>
                <a:r>
                  <a:rPr kumimoji="0" lang="en-IN" altLang="en-US" sz="15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w Cen MT" panose="020B0602020104020603" pitchFamily="34" charset="0"/>
                  </a:rPr>
                  <a:t>🧩 Build an interactive dashboard that summarizes real-time news using LLM along with Top News Header, 📰 Articles Used for Summary, 📚 Past Queries &amp; Also Downloadable in TXT &amp; PDF File.</a:t>
                </a:r>
                <a:endParaRPr kumimoji="0" lang="en-US" altLang="en-US" sz="15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w Cen MT" panose="020B0602020104020603" pitchFamily="34" charset="0"/>
                </a:endParaRPr>
              </a:p>
            </p:txBody>
          </p:sp>
          <p:grpSp>
            <p:nvGrpSpPr>
              <p:cNvPr id="73" name="Group 72">
                <a:extLst>
                  <a:ext uri="{FF2B5EF4-FFF2-40B4-BE49-F238E27FC236}">
                    <a16:creationId xmlns:a16="http://schemas.microsoft.com/office/drawing/2014/main" id="{61938FE2-76E1-EE65-F224-890CEAEF0E25}"/>
                  </a:ext>
                </a:extLst>
              </p:cNvPr>
              <p:cNvGrpSpPr/>
              <p:nvPr/>
            </p:nvGrpSpPr>
            <p:grpSpPr>
              <a:xfrm>
                <a:off x="6626400" y="1696647"/>
                <a:ext cx="801923" cy="788589"/>
                <a:chOff x="6626400" y="1696647"/>
                <a:chExt cx="801923" cy="788589"/>
              </a:xfrm>
            </p:grpSpPr>
            <p:sp>
              <p:nvSpPr>
                <p:cNvPr id="75" name="Oval 74">
                  <a:extLst>
                    <a:ext uri="{FF2B5EF4-FFF2-40B4-BE49-F238E27FC236}">
                      <a16:creationId xmlns:a16="http://schemas.microsoft.com/office/drawing/2014/main" id="{8B80E177-063A-8E2D-06AB-15F22C075DA1}"/>
                    </a:ext>
                  </a:extLst>
                </p:cNvPr>
                <p:cNvSpPr/>
                <p:nvPr/>
              </p:nvSpPr>
              <p:spPr>
                <a:xfrm>
                  <a:off x="6688121" y="1742414"/>
                  <a:ext cx="694435" cy="682888"/>
                </a:xfrm>
                <a:prstGeom prst="ellipse">
                  <a:avLst/>
                </a:prstGeom>
                <a:solidFill>
                  <a:srgbClr val="FFC000"/>
                </a:solidFill>
                <a:ln w="19050" cap="flat" cmpd="sng" algn="ctr">
                  <a:solidFill>
                    <a:sysClr val="window" lastClr="FFFFFF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7" name="Circle: Hollow 76">
                  <a:extLst>
                    <a:ext uri="{FF2B5EF4-FFF2-40B4-BE49-F238E27FC236}">
                      <a16:creationId xmlns:a16="http://schemas.microsoft.com/office/drawing/2014/main" id="{C881E0A4-E575-E10A-2004-F9628FF0CCDD}"/>
                    </a:ext>
                  </a:extLst>
                </p:cNvPr>
                <p:cNvSpPr/>
                <p:nvPr/>
              </p:nvSpPr>
              <p:spPr>
                <a:xfrm>
                  <a:off x="6626400" y="1696647"/>
                  <a:ext cx="801923" cy="788589"/>
                </a:xfrm>
                <a:prstGeom prst="donut">
                  <a:avLst>
                    <a:gd name="adj" fmla="val 7609"/>
                  </a:avLst>
                </a:prstGeom>
                <a:solidFill>
                  <a:sysClr val="window" lastClr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E08F7B67-5011-99FD-A67B-78544B42D9EF}"/>
                    </a:ext>
                  </a:extLst>
                </p:cNvPr>
                <p:cNvSpPr txBox="1"/>
                <p:nvPr/>
              </p:nvSpPr>
              <p:spPr>
                <a:xfrm>
                  <a:off x="6781842" y="1906115"/>
                  <a:ext cx="531221" cy="400110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Lora" pitchFamily="2" charset="0"/>
                    </a:rPr>
                    <a:t>01</a:t>
                  </a:r>
                  <a:endParaRPr kumimoji="0" lang="en-IN" sz="20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Lora" pitchFamily="2" charset="0"/>
                  </a:endParaRPr>
                </a:p>
              </p:txBody>
            </p:sp>
          </p:grpSp>
        </p:grp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30349616-84E0-6364-BCF9-C00D519A13BF}"/>
                </a:ext>
              </a:extLst>
            </p:cNvPr>
            <p:cNvGrpSpPr/>
            <p:nvPr/>
          </p:nvGrpSpPr>
          <p:grpSpPr>
            <a:xfrm>
              <a:off x="7913840" y="3648723"/>
              <a:ext cx="6700399" cy="1677382"/>
              <a:chOff x="6628278" y="2732187"/>
              <a:chExt cx="6594779" cy="1677382"/>
            </a:xfrm>
          </p:grpSpPr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FB4BF671-96E8-7300-E1E4-8B8BB307C900}"/>
                  </a:ext>
                </a:extLst>
              </p:cNvPr>
              <p:cNvSpPr txBox="1"/>
              <p:nvPr/>
            </p:nvSpPr>
            <p:spPr>
              <a:xfrm>
                <a:off x="7700909" y="2732187"/>
                <a:ext cx="5522148" cy="16773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24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Montserrat Bold" panose="00000800000000000000" charset="0"/>
                  </a:rPr>
                  <a:t>🎯 Core Objectives</a:t>
                </a:r>
              </a:p>
              <a:p>
                <a:pPr marR="0" lvl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buClrTx/>
                  <a:buSzTx/>
                  <a:tabLst/>
                  <a:defRPr/>
                </a:pPr>
                <a:endPara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Tw Cen MT" panose="020B0602020104020603" pitchFamily="34" charset="0"/>
                </a:endParaRPr>
              </a:p>
              <a:p>
                <a:pPr marR="0" lvl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tabLst/>
                  <a:defRPr/>
                </a:pPr>
                <a:r>
                  <a:rPr kumimoji="0" lang="en-IN" altLang="en-US" sz="15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w Cen MT" panose="020B0602020104020603" pitchFamily="34" charset="0"/>
                  </a:rPr>
                  <a:t>🤖 Use LLM to generate short, crisp news summaries</a:t>
                </a:r>
              </a:p>
              <a:p>
                <a:pPr marR="0" lvl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tabLst/>
                  <a:defRPr/>
                </a:pPr>
                <a:r>
                  <a:rPr kumimoji="0" lang="en-IN" altLang="en-US" sz="15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w Cen MT" panose="020B0602020104020603" pitchFamily="34" charset="0"/>
                  </a:rPr>
                  <a:t>🌐 Fetch real-time articles using NewsAPI</a:t>
                </a:r>
              </a:p>
              <a:p>
                <a:pPr marR="0" lvl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tabLst/>
                  <a:defRPr/>
                </a:pPr>
                <a:r>
                  <a:rPr kumimoji="0" lang="en-IN" altLang="en-US" sz="15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w Cen MT" panose="020B0602020104020603" pitchFamily="34" charset="0"/>
                  </a:rPr>
                  <a:t>🧱 Build a clean and secure Streamlit-based frontend</a:t>
                </a:r>
              </a:p>
              <a:p>
                <a:pPr marR="0" lvl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tabLst/>
                  <a:defRPr/>
                </a:pPr>
                <a:r>
                  <a:rPr kumimoji="0" lang="en-IN" altLang="en-US" sz="15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w Cen MT" panose="020B0602020104020603" pitchFamily="34" charset="0"/>
                  </a:rPr>
                  <a:t>📥 Allow export of summaries in multiple formats</a:t>
                </a:r>
                <a:endParaRPr kumimoji="0" lang="en-US" altLang="en-US" sz="15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w Cen MT" panose="020B0602020104020603" pitchFamily="34" charset="0"/>
                </a:endParaRPr>
              </a:p>
            </p:txBody>
          </p:sp>
          <p:grpSp>
            <p:nvGrpSpPr>
              <p:cNvPr id="82" name="Group 81">
                <a:extLst>
                  <a:ext uri="{FF2B5EF4-FFF2-40B4-BE49-F238E27FC236}">
                    <a16:creationId xmlns:a16="http://schemas.microsoft.com/office/drawing/2014/main" id="{C43CAD56-DD0E-5957-FD48-56DD99477B8B}"/>
                  </a:ext>
                </a:extLst>
              </p:cNvPr>
              <p:cNvGrpSpPr/>
              <p:nvPr/>
            </p:nvGrpSpPr>
            <p:grpSpPr>
              <a:xfrm>
                <a:off x="6628278" y="2767769"/>
                <a:ext cx="800046" cy="788588"/>
                <a:chOff x="6628278" y="2767769"/>
                <a:chExt cx="800046" cy="788588"/>
              </a:xfrm>
            </p:grpSpPr>
            <p:sp>
              <p:nvSpPr>
                <p:cNvPr id="84" name="Oval 83">
                  <a:extLst>
                    <a:ext uri="{FF2B5EF4-FFF2-40B4-BE49-F238E27FC236}">
                      <a16:creationId xmlns:a16="http://schemas.microsoft.com/office/drawing/2014/main" id="{4309FA56-BABE-B5CB-C224-07401D0BF86E}"/>
                    </a:ext>
                  </a:extLst>
                </p:cNvPr>
                <p:cNvSpPr/>
                <p:nvPr/>
              </p:nvSpPr>
              <p:spPr>
                <a:xfrm>
                  <a:off x="6689746" y="2813535"/>
                  <a:ext cx="692810" cy="682887"/>
                </a:xfrm>
                <a:prstGeom prst="ellipse">
                  <a:avLst/>
                </a:prstGeom>
                <a:solidFill>
                  <a:srgbClr val="34885A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5" name="Circle: Hollow 84">
                  <a:extLst>
                    <a:ext uri="{FF2B5EF4-FFF2-40B4-BE49-F238E27FC236}">
                      <a16:creationId xmlns:a16="http://schemas.microsoft.com/office/drawing/2014/main" id="{FBEE172A-E357-ABF7-1954-388509909C91}"/>
                    </a:ext>
                  </a:extLst>
                </p:cNvPr>
                <p:cNvSpPr/>
                <p:nvPr/>
              </p:nvSpPr>
              <p:spPr>
                <a:xfrm>
                  <a:off x="6628278" y="2767769"/>
                  <a:ext cx="800046" cy="788588"/>
                </a:xfrm>
                <a:prstGeom prst="donut">
                  <a:avLst>
                    <a:gd name="adj" fmla="val 7609"/>
                  </a:avLst>
                </a:prstGeom>
                <a:solidFill>
                  <a:sysClr val="window" lastClr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A5D599FB-26ED-A3BC-64FA-66FF5BA25EA1}"/>
                    </a:ext>
                  </a:extLst>
                </p:cNvPr>
                <p:cNvSpPr txBox="1"/>
                <p:nvPr/>
              </p:nvSpPr>
              <p:spPr>
                <a:xfrm>
                  <a:off x="6761556" y="2952907"/>
                  <a:ext cx="567539" cy="400110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Lora" pitchFamily="2" charset="0"/>
                    </a:rPr>
                    <a:t>02</a:t>
                  </a:r>
                  <a:endParaRPr kumimoji="0" lang="en-IN" sz="20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Lora" pitchFamily="2" charset="0"/>
                  </a:endParaRPr>
                </a:p>
              </p:txBody>
            </p:sp>
          </p:grpSp>
        </p:grpSp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E4BB2F6A-4723-4D44-AE5F-B0318AAD5A2B}"/>
                </a:ext>
              </a:extLst>
            </p:cNvPr>
            <p:cNvGrpSpPr/>
            <p:nvPr/>
          </p:nvGrpSpPr>
          <p:grpSpPr>
            <a:xfrm>
              <a:off x="7913838" y="6078877"/>
              <a:ext cx="6716561" cy="1446550"/>
              <a:chOff x="6628379" y="3803308"/>
              <a:chExt cx="6604866" cy="1446550"/>
            </a:xfrm>
          </p:grpSpPr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4922720D-3800-172D-5E7B-39BC5FDFE1A1}"/>
                  </a:ext>
                </a:extLst>
              </p:cNvPr>
              <p:cNvSpPr txBox="1"/>
              <p:nvPr/>
            </p:nvSpPr>
            <p:spPr>
              <a:xfrm>
                <a:off x="7700911" y="3803308"/>
                <a:ext cx="5532334" cy="144655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Montserrat Bold" panose="00000800000000000000" charset="0"/>
                  </a:rPr>
                  <a:t>⚓ Purpose</a:t>
                </a: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buClrTx/>
                  <a:buSzTx/>
                  <a:buFontTx/>
                  <a:buNone/>
                  <a:tabLst/>
                  <a:defRPr/>
                </a:pPr>
                <a:endPara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Lora" pitchFamily="2" charset="0"/>
                </a:endParaRPr>
              </a:p>
              <a:p>
                <a:pPr marR="0" lvl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tabLst/>
                  <a:defRPr/>
                </a:pPr>
                <a:r>
                  <a:rPr kumimoji="0" lang="en-IN" altLang="en-US" sz="15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w Cen MT" panose="020B0602020104020603" pitchFamily="34" charset="0"/>
                  </a:rPr>
                  <a:t>📌 Help users consume news faster through AI-powered summaries.</a:t>
                </a:r>
              </a:p>
              <a:p>
                <a:pPr marR="0" lvl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tabLst/>
                  <a:defRPr/>
                </a:pPr>
                <a:r>
                  <a:rPr kumimoji="0" lang="en-IN" altLang="en-US" sz="15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w Cen MT" panose="020B0602020104020603" pitchFamily="34" charset="0"/>
                  </a:rPr>
                  <a:t>🧠 Make the summary accurate, clean, and non-repetitive.</a:t>
                </a:r>
              </a:p>
              <a:p>
                <a:pPr marR="0" lvl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tabLst/>
                  <a:defRPr/>
                </a:pPr>
                <a:r>
                  <a:rPr kumimoji="0" lang="en-IN" altLang="en-US" sz="15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w Cen MT" panose="020B0602020104020603" pitchFamily="34" charset="0"/>
                  </a:rPr>
                  <a:t>⏱️ Reduce information overload with concise insights.</a:t>
                </a:r>
                <a:endParaRPr kumimoji="0" lang="en-US" altLang="en-US" sz="15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w Cen MT" panose="020B0602020104020603" pitchFamily="34" charset="0"/>
                </a:endParaRPr>
              </a:p>
            </p:txBody>
          </p:sp>
          <p:grpSp>
            <p:nvGrpSpPr>
              <p:cNvPr id="90" name="Group 89">
                <a:extLst>
                  <a:ext uri="{FF2B5EF4-FFF2-40B4-BE49-F238E27FC236}">
                    <a16:creationId xmlns:a16="http://schemas.microsoft.com/office/drawing/2014/main" id="{99F5E6AC-42CC-AC73-12C4-06A2AB321B42}"/>
                  </a:ext>
                </a:extLst>
              </p:cNvPr>
              <p:cNvGrpSpPr/>
              <p:nvPr/>
            </p:nvGrpSpPr>
            <p:grpSpPr>
              <a:xfrm>
                <a:off x="6628379" y="3838890"/>
                <a:ext cx="799944" cy="788588"/>
                <a:chOff x="6628379" y="3838890"/>
                <a:chExt cx="799944" cy="788588"/>
              </a:xfrm>
            </p:grpSpPr>
            <p:sp>
              <p:nvSpPr>
                <p:cNvPr id="91" name="Oval 90">
                  <a:extLst>
                    <a:ext uri="{FF2B5EF4-FFF2-40B4-BE49-F238E27FC236}">
                      <a16:creationId xmlns:a16="http://schemas.microsoft.com/office/drawing/2014/main" id="{FD9B8EA8-3216-6ADC-7C5D-EF5645F0AAEB}"/>
                    </a:ext>
                  </a:extLst>
                </p:cNvPr>
                <p:cNvSpPr/>
                <p:nvPr/>
              </p:nvSpPr>
              <p:spPr>
                <a:xfrm>
                  <a:off x="6689836" y="3884656"/>
                  <a:ext cx="692722" cy="682887"/>
                </a:xfrm>
                <a:prstGeom prst="ellipse">
                  <a:avLst/>
                </a:prstGeom>
                <a:solidFill>
                  <a:srgbClr val="9454C3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2" name="Circle: Hollow 91">
                  <a:extLst>
                    <a:ext uri="{FF2B5EF4-FFF2-40B4-BE49-F238E27FC236}">
                      <a16:creationId xmlns:a16="http://schemas.microsoft.com/office/drawing/2014/main" id="{249913E4-7FF7-198A-67DE-CB46E41BD02C}"/>
                    </a:ext>
                  </a:extLst>
                </p:cNvPr>
                <p:cNvSpPr/>
                <p:nvPr/>
              </p:nvSpPr>
              <p:spPr>
                <a:xfrm>
                  <a:off x="6628379" y="3838890"/>
                  <a:ext cx="799944" cy="788588"/>
                </a:xfrm>
                <a:prstGeom prst="donut">
                  <a:avLst>
                    <a:gd name="adj" fmla="val 7609"/>
                  </a:avLst>
                </a:prstGeom>
                <a:solidFill>
                  <a:sysClr val="window" lastClr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3" name="TextBox 92">
                  <a:extLst>
                    <a:ext uri="{FF2B5EF4-FFF2-40B4-BE49-F238E27FC236}">
                      <a16:creationId xmlns:a16="http://schemas.microsoft.com/office/drawing/2014/main" id="{EEA33CAA-32DB-E652-F06F-E576BE360330}"/>
                    </a:ext>
                  </a:extLst>
                </p:cNvPr>
                <p:cNvSpPr txBox="1"/>
                <p:nvPr/>
              </p:nvSpPr>
              <p:spPr>
                <a:xfrm>
                  <a:off x="6756248" y="4026726"/>
                  <a:ext cx="576854" cy="400110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Lora" pitchFamily="2" charset="0"/>
                    </a:rPr>
                    <a:t>03</a:t>
                  </a:r>
                  <a:endParaRPr kumimoji="0" lang="en-IN" sz="20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Lora" pitchFamily="2" charset="0"/>
                  </a:endParaRPr>
                </a:p>
              </p:txBody>
            </p:sp>
          </p:grpSp>
        </p:grp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E41AB78E-2EB0-8EAF-D9C6-850CF16F75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5763" y="1956059"/>
              <a:ext cx="6649437" cy="4746345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190500" cap="sq">
              <a:solidFill>
                <a:srgbClr val="FFFFFF"/>
              </a:solidFill>
              <a:miter lim="800000"/>
            </a:ln>
            <a:effectLst>
              <a:outerShdw blurRad="65000" dist="50800" dir="12900000" kx="195000" ky="145000" algn="tl" rotWithShape="0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360000"/>
              </a:camera>
              <a:lightRig rig="twoPt" dir="t">
                <a:rot lat="0" lon="0" rev="7200000"/>
              </a:lightRig>
            </a:scene3d>
            <a:sp3d contourW="12700">
              <a:bevelT w="25400" h="19050"/>
              <a:contourClr>
                <a:srgbClr val="969696"/>
              </a:contourClr>
            </a:sp3d>
          </p:spPr>
        </p:pic>
      </p:grpSp>
    </p:spTree>
    <p:extLst>
      <p:ext uri="{BB962C8B-B14F-4D97-AF65-F5344CB8AC3E}">
        <p14:creationId xmlns:p14="http://schemas.microsoft.com/office/powerpoint/2010/main" val="5324526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38274434-6D29-71AF-9609-4A5C15A2093B}"/>
              </a:ext>
            </a:extLst>
          </p:cNvPr>
          <p:cNvGrpSpPr/>
          <p:nvPr/>
        </p:nvGrpSpPr>
        <p:grpSpPr>
          <a:xfrm>
            <a:off x="504464" y="101167"/>
            <a:ext cx="13734987" cy="7385400"/>
            <a:chOff x="504464" y="101167"/>
            <a:chExt cx="13734987" cy="7385400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B749A354-40FF-E1D3-BEB4-19A31AE1AD97}"/>
                </a:ext>
              </a:extLst>
            </p:cNvPr>
            <p:cNvGrpSpPr/>
            <p:nvPr/>
          </p:nvGrpSpPr>
          <p:grpSpPr>
            <a:xfrm>
              <a:off x="1242334" y="101167"/>
              <a:ext cx="12997117" cy="7385400"/>
              <a:chOff x="1242334" y="101167"/>
              <a:chExt cx="12997117" cy="7385400"/>
            </a:xfrm>
          </p:grpSpPr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FFC8067-CB10-D9A9-D44B-B2153FA6B013}"/>
                  </a:ext>
                </a:extLst>
              </p:cNvPr>
              <p:cNvSpPr txBox="1"/>
              <p:nvPr/>
            </p:nvSpPr>
            <p:spPr>
              <a:xfrm>
                <a:off x="1242334" y="101167"/>
                <a:ext cx="12400957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109728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4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B0F0"/>
                    </a:solidFill>
                    <a:effectLst/>
                    <a:uLnTx/>
                    <a:uFillTx/>
                    <a:latin typeface="Russo One" panose="020B0604020202020204" charset="0"/>
                    <a:ea typeface="Nunito Semi Bold" pitchFamily="34" charset="-122"/>
                    <a:cs typeface="Nunito Semi Bold" pitchFamily="34" charset="-120"/>
                  </a:rPr>
                  <a:t>🏗️ Tech Stack Used</a:t>
                </a:r>
                <a:endParaRPr kumimoji="0" lang="en-GB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Russo One" panose="020B0604020202020204" charset="0"/>
                  <a:ea typeface="+mn-ea"/>
                  <a:cs typeface="+mn-cs"/>
                </a:endParaRPr>
              </a:p>
            </p:txBody>
          </p:sp>
          <p:sp>
            <p:nvSpPr>
              <p:cNvPr id="4" name="Shape 13">
                <a:extLst>
                  <a:ext uri="{FF2B5EF4-FFF2-40B4-BE49-F238E27FC236}">
                    <a16:creationId xmlns:a16="http://schemas.microsoft.com/office/drawing/2014/main" id="{8E085751-3D29-C116-0B63-E366F6188149}"/>
                  </a:ext>
                </a:extLst>
              </p:cNvPr>
              <p:cNvSpPr/>
              <p:nvPr/>
            </p:nvSpPr>
            <p:spPr>
              <a:xfrm>
                <a:off x="8005608" y="6575054"/>
                <a:ext cx="775097" cy="30480"/>
              </a:xfrm>
              <a:prstGeom prst="roundRect">
                <a:avLst>
                  <a:gd name="adj" fmla="val 108994"/>
                </a:avLst>
              </a:prstGeom>
              <a:solidFill>
                <a:schemeClr val="accent1"/>
              </a:solidFill>
              <a:ln/>
              <a:effectLst>
                <a:glow rad="50800">
                  <a:schemeClr val="accent1">
                    <a:alpha val="40000"/>
                  </a:schemeClr>
                </a:glow>
                <a:outerShdw blurRad="50800" dist="50800" dir="5400000" sx="113000" sy="113000" algn="ctr" rotWithShape="0">
                  <a:srgbClr val="000000">
                    <a:alpha val="43137"/>
                  </a:srgbClr>
                </a:outerShdw>
                <a:reflection stA="45000" endPos="43000" dist="50800" dir="5400000" sy="-100000" algn="bl" rotWithShape="0"/>
              </a:effectLst>
            </p:spPr>
          </p:sp>
          <p:sp>
            <p:nvSpPr>
              <p:cNvPr id="6" name="Shape 2">
                <a:extLst>
                  <a:ext uri="{FF2B5EF4-FFF2-40B4-BE49-F238E27FC236}">
                    <a16:creationId xmlns:a16="http://schemas.microsoft.com/office/drawing/2014/main" id="{E456C15B-C0C8-2136-D8A5-4715341D22F7}"/>
                  </a:ext>
                </a:extLst>
              </p:cNvPr>
              <p:cNvSpPr/>
              <p:nvPr/>
            </p:nvSpPr>
            <p:spPr>
              <a:xfrm>
                <a:off x="7797636" y="1547042"/>
                <a:ext cx="45719" cy="5506999"/>
              </a:xfrm>
              <a:prstGeom prst="roundRect">
                <a:avLst>
                  <a:gd name="adj" fmla="val 108994"/>
                </a:avLst>
              </a:prstGeom>
              <a:solidFill>
                <a:schemeClr val="accent1"/>
              </a:solidFill>
              <a:ln/>
              <a:effectLst>
                <a:glow rad="50800">
                  <a:schemeClr val="accent1">
                    <a:alpha val="40000"/>
                  </a:schemeClr>
                </a:glow>
                <a:outerShdw blurRad="50800" dist="50800" dir="5400000" sx="113000" sy="113000" algn="ctr" rotWithShape="0">
                  <a:srgbClr val="000000">
                    <a:alpha val="43137"/>
                  </a:srgbClr>
                </a:outerShdw>
                <a:reflection stA="45000" endPos="43000" dist="50800" dir="5400000" sy="-100000" algn="bl" rotWithShape="0"/>
              </a:effectLst>
            </p:spPr>
          </p:sp>
          <p:sp>
            <p:nvSpPr>
              <p:cNvPr id="8" name="Shape 3">
                <a:extLst>
                  <a:ext uri="{FF2B5EF4-FFF2-40B4-BE49-F238E27FC236}">
                    <a16:creationId xmlns:a16="http://schemas.microsoft.com/office/drawing/2014/main" id="{3D0B0FB5-83D1-3A3C-726F-E440C6B77E84}"/>
                  </a:ext>
                </a:extLst>
              </p:cNvPr>
              <p:cNvSpPr/>
              <p:nvPr/>
            </p:nvSpPr>
            <p:spPr>
              <a:xfrm>
                <a:off x="8031536" y="2038797"/>
                <a:ext cx="775097" cy="30480"/>
              </a:xfrm>
              <a:prstGeom prst="roundRect">
                <a:avLst>
                  <a:gd name="adj" fmla="val 108994"/>
                </a:avLst>
              </a:prstGeom>
              <a:solidFill>
                <a:schemeClr val="accent1"/>
              </a:solidFill>
              <a:ln/>
              <a:effectLst>
                <a:glow rad="50800">
                  <a:schemeClr val="accent1">
                    <a:alpha val="40000"/>
                  </a:schemeClr>
                </a:glow>
                <a:outerShdw blurRad="50800" dist="50800" dir="5400000" sx="113000" sy="113000" algn="ctr" rotWithShape="0">
                  <a:srgbClr val="000000">
                    <a:alpha val="43137"/>
                  </a:srgbClr>
                </a:outerShdw>
                <a:reflection stA="45000" endPos="43000" dist="50800" dir="5400000" sy="-100000" algn="bl" rotWithShape="0"/>
              </a:effectLst>
            </p:spPr>
          </p:sp>
          <p:sp>
            <p:nvSpPr>
              <p:cNvPr id="9" name="Shape 4">
                <a:extLst>
                  <a:ext uri="{FF2B5EF4-FFF2-40B4-BE49-F238E27FC236}">
                    <a16:creationId xmlns:a16="http://schemas.microsoft.com/office/drawing/2014/main" id="{E405F401-A7B9-3F62-4D64-E0D2E7C54B3B}"/>
                  </a:ext>
                </a:extLst>
              </p:cNvPr>
              <p:cNvSpPr/>
              <p:nvPr/>
            </p:nvSpPr>
            <p:spPr>
              <a:xfrm>
                <a:off x="7563739" y="1804958"/>
                <a:ext cx="498277" cy="498277"/>
              </a:xfrm>
              <a:prstGeom prst="roundRect">
                <a:avLst>
                  <a:gd name="adj" fmla="val 6667"/>
                </a:avLst>
              </a:prstGeom>
              <a:solidFill>
                <a:schemeClr val="accent1"/>
              </a:solidFill>
              <a:ln/>
              <a:effectLst>
                <a:glow rad="50800">
                  <a:schemeClr val="accent1">
                    <a:alpha val="40000"/>
                  </a:schemeClr>
                </a:glow>
                <a:outerShdw blurRad="50800" dist="50800" dir="5400000" sx="113000" sy="113000" algn="ctr" rotWithShape="0">
                  <a:srgbClr val="000000">
                    <a:alpha val="43137"/>
                  </a:srgbClr>
                </a:outerShdw>
                <a:reflection stA="45000" endPos="43000" dist="50800" dir="5400000" sy="-100000" algn="bl" rotWithShape="0"/>
              </a:effectLst>
            </p:spPr>
          </p:sp>
          <p:sp>
            <p:nvSpPr>
              <p:cNvPr id="10" name="Text 5">
                <a:extLst>
                  <a:ext uri="{FF2B5EF4-FFF2-40B4-BE49-F238E27FC236}">
                    <a16:creationId xmlns:a16="http://schemas.microsoft.com/office/drawing/2014/main" id="{BC34F8E8-9546-7B28-D40F-C8D78AC600E6}"/>
                  </a:ext>
                </a:extLst>
              </p:cNvPr>
              <p:cNvSpPr/>
              <p:nvPr/>
            </p:nvSpPr>
            <p:spPr>
              <a:xfrm>
                <a:off x="7755191" y="1903065"/>
                <a:ext cx="115372" cy="302062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 marL="0" marR="0" lvl="0" indent="0" algn="ctr" defTabSz="914400" rtl="0" eaLnBrk="1" fontAlgn="auto" latinLnBrk="0" hangingPunct="1">
                  <a:lnSpc>
                    <a:spcPts val="235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350" b="1" i="0" u="none" strike="noStrike" kern="0" cap="none" spc="-24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Montserrat Bold" pitchFamily="34" charset="0"/>
                    <a:ea typeface="Montserrat Bold" pitchFamily="34" charset="-122"/>
                    <a:cs typeface="Montserrat Bold" pitchFamily="34" charset="-120"/>
                  </a:rPr>
                  <a:t>1</a:t>
                </a:r>
                <a:endParaRPr kumimoji="0" lang="en-US" sz="23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" name="Text 6">
                <a:extLst>
                  <a:ext uri="{FF2B5EF4-FFF2-40B4-BE49-F238E27FC236}">
                    <a16:creationId xmlns:a16="http://schemas.microsoft.com/office/drawing/2014/main" id="{4BC11003-849E-B6C6-B57D-3F2AD99F9BDA}"/>
                  </a:ext>
                </a:extLst>
              </p:cNvPr>
              <p:cNvSpPr/>
              <p:nvPr/>
            </p:nvSpPr>
            <p:spPr>
              <a:xfrm>
                <a:off x="9030887" y="1777336"/>
                <a:ext cx="3789540" cy="261462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 marL="0" marR="0" lvl="0" indent="0" algn="l" defTabSz="914400" rtl="0" eaLnBrk="1" fontAlgn="auto" latinLnBrk="0" hangingPunct="1">
                  <a:lnSpc>
                    <a:spcPts val="245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950" b="1" i="0" u="none" strike="noStrike" kern="0" cap="none" spc="-20" normalizeH="0" baseline="0" noProof="0" dirty="0">
                    <a:ln>
                      <a:noFill/>
                    </a:ln>
                    <a:solidFill>
                      <a:srgbClr val="3D3838"/>
                    </a:solidFill>
                    <a:effectLst/>
                    <a:uLnTx/>
                    <a:uFillTx/>
                    <a:latin typeface="Montserrat Bold" pitchFamily="34" charset="0"/>
                    <a:ea typeface="Montserrat Bold" pitchFamily="34" charset="-122"/>
                    <a:cs typeface="Montserrat Bold" pitchFamily="34" charset="-120"/>
                  </a:rPr>
                  <a:t>🧰 Languages &amp; Frameworks</a:t>
                </a:r>
                <a:endParaRPr kumimoji="0" lang="en-US" sz="19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" name="Text 7">
                <a:extLst>
                  <a:ext uri="{FF2B5EF4-FFF2-40B4-BE49-F238E27FC236}">
                    <a16:creationId xmlns:a16="http://schemas.microsoft.com/office/drawing/2014/main" id="{D962C10D-D24F-0040-EFD8-466F7588A23A}"/>
                  </a:ext>
                </a:extLst>
              </p:cNvPr>
              <p:cNvSpPr/>
              <p:nvPr/>
            </p:nvSpPr>
            <p:spPr>
              <a:xfrm>
                <a:off x="9030887" y="2235767"/>
                <a:ext cx="4566683" cy="820711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 marL="285750" marR="0" lvl="0" indent="-28575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Wingdings" panose="05000000000000000000" pitchFamily="2" charset="2"/>
                  <a:buChar char="q"/>
                  <a:tabLst/>
                  <a:defRPr/>
                </a:pPr>
                <a:r>
                  <a:rPr kumimoji="0" lang="en-US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w Cen MT" panose="020B0602020104020603" pitchFamily="34" charset="0"/>
                    <a:ea typeface="+mn-ea"/>
                    <a:cs typeface="+mn-cs"/>
                  </a:rPr>
                  <a:t>🐍 Python 3.13</a:t>
                </a:r>
              </a:p>
              <a:p>
                <a:pPr marL="285750" marR="0" lvl="0" indent="-28575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Wingdings" panose="05000000000000000000" pitchFamily="2" charset="2"/>
                  <a:buChar char="q"/>
                  <a:tabLst/>
                  <a:defRPr/>
                </a:pPr>
                <a:r>
                  <a:rPr kumimoji="0" lang="en-US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w Cen MT" panose="020B0602020104020603" pitchFamily="34" charset="0"/>
                    <a:ea typeface="+mn-ea"/>
                    <a:cs typeface="+mn-cs"/>
                  </a:rPr>
                  <a:t>🌿 Streamlit for UI</a:t>
                </a:r>
              </a:p>
              <a:p>
                <a:pPr marL="285750" marR="0" lvl="0" indent="-28575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Wingdings" panose="05000000000000000000" pitchFamily="2" charset="2"/>
                  <a:buChar char="q"/>
                  <a:tabLst/>
                  <a:defRPr/>
                </a:pPr>
                <a:r>
                  <a:rPr kumimoji="0" lang="en-US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w Cen MT" panose="020B0602020104020603" pitchFamily="34" charset="0"/>
                    <a:ea typeface="+mn-ea"/>
                    <a:cs typeface="+mn-cs"/>
                  </a:rPr>
                  <a:t>📄 reportlab for PDF generation</a:t>
                </a:r>
              </a:p>
            </p:txBody>
          </p:sp>
          <p:sp>
            <p:nvSpPr>
              <p:cNvPr id="13" name="Shape 8">
                <a:extLst>
                  <a:ext uri="{FF2B5EF4-FFF2-40B4-BE49-F238E27FC236}">
                    <a16:creationId xmlns:a16="http://schemas.microsoft.com/office/drawing/2014/main" id="{23FF9154-1E57-1422-F42B-D27E5F2DE229}"/>
                  </a:ext>
                </a:extLst>
              </p:cNvPr>
              <p:cNvSpPr/>
              <p:nvPr/>
            </p:nvSpPr>
            <p:spPr>
              <a:xfrm>
                <a:off x="8031536" y="3482787"/>
                <a:ext cx="775097" cy="30480"/>
              </a:xfrm>
              <a:prstGeom prst="roundRect">
                <a:avLst>
                  <a:gd name="adj" fmla="val 108994"/>
                </a:avLst>
              </a:prstGeom>
              <a:solidFill>
                <a:schemeClr val="accent1"/>
              </a:solidFill>
              <a:ln/>
              <a:effectLst>
                <a:glow rad="50800">
                  <a:schemeClr val="accent1">
                    <a:alpha val="40000"/>
                  </a:schemeClr>
                </a:glow>
                <a:outerShdw blurRad="50800" dist="50800" dir="5400000" sx="113000" sy="113000" algn="ctr" rotWithShape="0">
                  <a:srgbClr val="000000">
                    <a:alpha val="43137"/>
                  </a:srgbClr>
                </a:outerShdw>
                <a:reflection stA="45000" endPos="43000" dist="50800" dir="5400000" sy="-100000" algn="bl" rotWithShape="0"/>
              </a:effectLst>
            </p:spPr>
          </p:sp>
          <p:sp>
            <p:nvSpPr>
              <p:cNvPr id="14" name="Shape 9">
                <a:extLst>
                  <a:ext uri="{FF2B5EF4-FFF2-40B4-BE49-F238E27FC236}">
                    <a16:creationId xmlns:a16="http://schemas.microsoft.com/office/drawing/2014/main" id="{C0D0C9D2-AB89-91A0-6980-6999FA5247B8}"/>
                  </a:ext>
                </a:extLst>
              </p:cNvPr>
              <p:cNvSpPr/>
              <p:nvPr/>
            </p:nvSpPr>
            <p:spPr>
              <a:xfrm>
                <a:off x="7563739" y="3248948"/>
                <a:ext cx="498277" cy="498277"/>
              </a:xfrm>
              <a:prstGeom prst="roundRect">
                <a:avLst>
                  <a:gd name="adj" fmla="val 6667"/>
                </a:avLst>
              </a:prstGeom>
              <a:solidFill>
                <a:schemeClr val="accent1"/>
              </a:solidFill>
              <a:ln/>
              <a:effectLst>
                <a:glow rad="50800">
                  <a:schemeClr val="accent1">
                    <a:alpha val="40000"/>
                  </a:schemeClr>
                </a:glow>
                <a:outerShdw blurRad="50800" dist="50800" dir="5400000" sx="113000" sy="113000" algn="ctr" rotWithShape="0">
                  <a:srgbClr val="000000">
                    <a:alpha val="43137"/>
                  </a:srgbClr>
                </a:outerShdw>
                <a:reflection stA="45000" endPos="43000" dist="50800" dir="5400000" sy="-100000" algn="bl" rotWithShape="0"/>
              </a:effectLst>
            </p:spPr>
          </p:sp>
          <p:sp>
            <p:nvSpPr>
              <p:cNvPr id="15" name="Text 10">
                <a:extLst>
                  <a:ext uri="{FF2B5EF4-FFF2-40B4-BE49-F238E27FC236}">
                    <a16:creationId xmlns:a16="http://schemas.microsoft.com/office/drawing/2014/main" id="{D99BD85D-3619-3B13-DB31-49AE5DED20DE}"/>
                  </a:ext>
                </a:extLst>
              </p:cNvPr>
              <p:cNvSpPr/>
              <p:nvPr/>
            </p:nvSpPr>
            <p:spPr>
              <a:xfrm>
                <a:off x="7725307" y="3347055"/>
                <a:ext cx="175141" cy="302062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 marL="0" marR="0" lvl="0" indent="0" algn="ctr" defTabSz="914400" rtl="0" eaLnBrk="1" fontAlgn="auto" latinLnBrk="0" hangingPunct="1">
                  <a:lnSpc>
                    <a:spcPts val="235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350" b="1" i="0" u="none" strike="noStrike" kern="0" cap="none" spc="-24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Montserrat Bold" pitchFamily="34" charset="0"/>
                    <a:ea typeface="Montserrat Bold" pitchFamily="34" charset="-122"/>
                    <a:cs typeface="Montserrat Bold" pitchFamily="34" charset="-120"/>
                  </a:rPr>
                  <a:t>2</a:t>
                </a:r>
                <a:endParaRPr kumimoji="0" lang="en-US" sz="23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" name="Text 11">
                <a:extLst>
                  <a:ext uri="{FF2B5EF4-FFF2-40B4-BE49-F238E27FC236}">
                    <a16:creationId xmlns:a16="http://schemas.microsoft.com/office/drawing/2014/main" id="{08B24D42-0040-BE12-387C-8A825EC70B29}"/>
                  </a:ext>
                </a:extLst>
              </p:cNvPr>
              <p:cNvSpPr/>
              <p:nvPr/>
            </p:nvSpPr>
            <p:spPr>
              <a:xfrm>
                <a:off x="9030887" y="3221325"/>
                <a:ext cx="3376647" cy="343161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 marL="0" marR="0" lvl="0" indent="0" algn="l" defTabSz="914400" rtl="0" eaLnBrk="1" fontAlgn="auto" latinLnBrk="0" hangingPunct="1">
                  <a:lnSpc>
                    <a:spcPts val="245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950" b="1" i="0" u="none" strike="noStrike" kern="0" cap="none" spc="-20" normalizeH="0" baseline="0" noProof="0" dirty="0">
                    <a:ln>
                      <a:noFill/>
                    </a:ln>
                    <a:solidFill>
                      <a:srgbClr val="3D3838"/>
                    </a:solidFill>
                    <a:effectLst/>
                    <a:uLnTx/>
                    <a:uFillTx/>
                    <a:latin typeface="Montserrat Bold" pitchFamily="34" charset="0"/>
                    <a:ea typeface="+mn-ea"/>
                    <a:cs typeface="+mn-cs"/>
                  </a:rPr>
                  <a:t>🧠 LLM &amp; Logic</a:t>
                </a:r>
                <a:endParaRPr kumimoji="0" lang="en-US" sz="1950" b="1" i="0" u="none" strike="noStrike" kern="0" cap="none" spc="-20" normalizeH="0" baseline="0" noProof="0" dirty="0">
                  <a:ln>
                    <a:noFill/>
                  </a:ln>
                  <a:solidFill>
                    <a:srgbClr val="3D3838"/>
                  </a:solidFill>
                  <a:effectLst/>
                  <a:uLnTx/>
                  <a:uFillTx/>
                  <a:latin typeface="Montserrat Bold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17" name="Text 12">
                <a:extLst>
                  <a:ext uri="{FF2B5EF4-FFF2-40B4-BE49-F238E27FC236}">
                    <a16:creationId xmlns:a16="http://schemas.microsoft.com/office/drawing/2014/main" id="{FA003991-04FC-5ADC-0929-530FC8397D33}"/>
                  </a:ext>
                </a:extLst>
              </p:cNvPr>
              <p:cNvSpPr/>
              <p:nvPr/>
            </p:nvSpPr>
            <p:spPr>
              <a:xfrm>
                <a:off x="9030887" y="3763735"/>
                <a:ext cx="4989909" cy="663264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 marL="285750" marR="0" lvl="0" indent="-28575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Wingdings" panose="05000000000000000000" pitchFamily="2" charset="2"/>
                  <a:buChar char="q"/>
                  <a:tabLst/>
                  <a:defRPr/>
                </a:pPr>
                <a:r>
                  <a:rPr kumimoji="0" lang="en-US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w Cen MT" panose="020B0602020104020603" pitchFamily="34" charset="0"/>
                    <a:ea typeface="+mn-ea"/>
                    <a:cs typeface="+mn-cs"/>
                  </a:rPr>
                  <a:t>⚡ Groq’s LLaMA3 model </a:t>
                </a:r>
                <a:r>
                  <a:rPr kumimoji="0" lang="en-I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– for summarization</a:t>
                </a:r>
                <a:endParaRPr kumimoji="0" lang="en-US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w Cen MT" panose="020B0602020104020603" pitchFamily="34" charset="0"/>
                  <a:ea typeface="+mn-ea"/>
                  <a:cs typeface="+mn-cs"/>
                </a:endParaRPr>
              </a:p>
              <a:p>
                <a:pPr marL="285750" marR="0" lvl="0" indent="-28575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Wingdings" panose="05000000000000000000" pitchFamily="2" charset="2"/>
                  <a:buChar char="q"/>
                  <a:tabLst/>
                  <a:defRPr/>
                </a:pPr>
                <a:r>
                  <a:rPr kumimoji="0" lang="en-US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w Cen MT" panose="020B0602020104020603" pitchFamily="34" charset="0"/>
                    <a:ea typeface="+mn-ea"/>
                    <a:cs typeface="+mn-cs"/>
                  </a:rPr>
                  <a:t>🦜 LangChain - LLM chaining logic</a:t>
                </a:r>
              </a:p>
            </p:txBody>
          </p:sp>
          <p:sp>
            <p:nvSpPr>
              <p:cNvPr id="18" name="Shape 13">
                <a:extLst>
                  <a:ext uri="{FF2B5EF4-FFF2-40B4-BE49-F238E27FC236}">
                    <a16:creationId xmlns:a16="http://schemas.microsoft.com/office/drawing/2014/main" id="{DB1C00B1-FFA9-94C0-5EB9-7EECE2931F05}"/>
                  </a:ext>
                </a:extLst>
              </p:cNvPr>
              <p:cNvSpPr/>
              <p:nvPr/>
            </p:nvSpPr>
            <p:spPr>
              <a:xfrm>
                <a:off x="8031536" y="4926777"/>
                <a:ext cx="775097" cy="30480"/>
              </a:xfrm>
              <a:prstGeom prst="roundRect">
                <a:avLst>
                  <a:gd name="adj" fmla="val 108994"/>
                </a:avLst>
              </a:prstGeom>
              <a:solidFill>
                <a:schemeClr val="accent1"/>
              </a:solidFill>
              <a:ln/>
              <a:effectLst>
                <a:glow rad="50800">
                  <a:schemeClr val="accent1">
                    <a:alpha val="40000"/>
                  </a:schemeClr>
                </a:glow>
                <a:outerShdw blurRad="50800" dist="50800" dir="5400000" sx="113000" sy="113000" algn="ctr" rotWithShape="0">
                  <a:srgbClr val="000000">
                    <a:alpha val="43137"/>
                  </a:srgbClr>
                </a:outerShdw>
                <a:reflection stA="45000" endPos="43000" dist="50800" dir="5400000" sy="-100000" algn="bl" rotWithShape="0"/>
              </a:effectLst>
            </p:spPr>
          </p:sp>
          <p:sp>
            <p:nvSpPr>
              <p:cNvPr id="19" name="Shape 14">
                <a:extLst>
                  <a:ext uri="{FF2B5EF4-FFF2-40B4-BE49-F238E27FC236}">
                    <a16:creationId xmlns:a16="http://schemas.microsoft.com/office/drawing/2014/main" id="{5070624F-77B1-C328-0C8D-589231A2AE30}"/>
                  </a:ext>
                </a:extLst>
              </p:cNvPr>
              <p:cNvSpPr/>
              <p:nvPr/>
            </p:nvSpPr>
            <p:spPr>
              <a:xfrm>
                <a:off x="7563739" y="4692938"/>
                <a:ext cx="498277" cy="498277"/>
              </a:xfrm>
              <a:prstGeom prst="roundRect">
                <a:avLst>
                  <a:gd name="adj" fmla="val 6667"/>
                </a:avLst>
              </a:prstGeom>
              <a:solidFill>
                <a:schemeClr val="accent1"/>
              </a:solidFill>
              <a:ln/>
              <a:effectLst>
                <a:glow rad="50800">
                  <a:schemeClr val="accent1">
                    <a:alpha val="40000"/>
                  </a:schemeClr>
                </a:glow>
                <a:outerShdw blurRad="50800" dist="50800" dir="5400000" sx="113000" sy="113000" algn="ctr" rotWithShape="0">
                  <a:srgbClr val="000000">
                    <a:alpha val="43137"/>
                  </a:srgbClr>
                </a:outerShdw>
                <a:reflection stA="45000" endPos="43000" dist="50800" dir="5400000" sy="-100000" algn="bl" rotWithShape="0"/>
              </a:effectLst>
            </p:spPr>
          </p:sp>
          <p:sp>
            <p:nvSpPr>
              <p:cNvPr id="20" name="Text 15">
                <a:extLst>
                  <a:ext uri="{FF2B5EF4-FFF2-40B4-BE49-F238E27FC236}">
                    <a16:creationId xmlns:a16="http://schemas.microsoft.com/office/drawing/2014/main" id="{5A7783F2-913E-BCFB-5966-6591DE6322D6}"/>
                  </a:ext>
                </a:extLst>
              </p:cNvPr>
              <p:cNvSpPr/>
              <p:nvPr/>
            </p:nvSpPr>
            <p:spPr>
              <a:xfrm>
                <a:off x="7724950" y="4791045"/>
                <a:ext cx="175736" cy="302062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 marL="0" marR="0" lvl="0" indent="0" algn="ctr" defTabSz="914400" rtl="0" eaLnBrk="1" fontAlgn="auto" latinLnBrk="0" hangingPunct="1">
                  <a:lnSpc>
                    <a:spcPts val="235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350" b="1" i="0" u="none" strike="noStrike" kern="0" cap="none" spc="-24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Montserrat Bold" pitchFamily="34" charset="0"/>
                    <a:ea typeface="Montserrat Bold" pitchFamily="34" charset="-122"/>
                    <a:cs typeface="Montserrat Bold" pitchFamily="34" charset="-120"/>
                  </a:rPr>
                  <a:t>3</a:t>
                </a:r>
                <a:endParaRPr kumimoji="0" lang="en-US" sz="23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" name="Text 16">
                <a:extLst>
                  <a:ext uri="{FF2B5EF4-FFF2-40B4-BE49-F238E27FC236}">
                    <a16:creationId xmlns:a16="http://schemas.microsoft.com/office/drawing/2014/main" id="{2771D688-1383-6F82-0998-868296F92F22}"/>
                  </a:ext>
                </a:extLst>
              </p:cNvPr>
              <p:cNvSpPr/>
              <p:nvPr/>
            </p:nvSpPr>
            <p:spPr>
              <a:xfrm>
                <a:off x="9030887" y="4692938"/>
                <a:ext cx="4249684" cy="264319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 marL="0" marR="0" lvl="0" indent="0" algn="l" defTabSz="914400" rtl="0" eaLnBrk="1" fontAlgn="auto" latinLnBrk="0" hangingPunct="1">
                  <a:lnSpc>
                    <a:spcPts val="245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950" b="1" i="0" u="none" strike="noStrike" kern="0" cap="none" spc="-20" normalizeH="0" baseline="0" noProof="0" dirty="0">
                    <a:ln>
                      <a:noFill/>
                    </a:ln>
                    <a:solidFill>
                      <a:srgbClr val="3D3838"/>
                    </a:solidFill>
                    <a:effectLst/>
                    <a:uLnTx/>
                    <a:uFillTx/>
                    <a:latin typeface="Montserrat Bold" pitchFamily="34" charset="0"/>
                    <a:ea typeface="+mn-ea"/>
                    <a:cs typeface="+mn-cs"/>
                  </a:rPr>
                  <a:t>📡 Data Source &amp; APIs Integrated</a:t>
                </a:r>
                <a:endParaRPr kumimoji="0" lang="en-US" sz="1950" b="1" i="0" u="none" strike="noStrike" kern="0" cap="none" spc="-20" normalizeH="0" baseline="0" noProof="0" dirty="0">
                  <a:ln>
                    <a:noFill/>
                  </a:ln>
                  <a:solidFill>
                    <a:srgbClr val="3D3838"/>
                  </a:solidFill>
                  <a:effectLst/>
                  <a:uLnTx/>
                  <a:uFillTx/>
                  <a:latin typeface="Montserrat Bold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22" name="Text 17">
                <a:extLst>
                  <a:ext uri="{FF2B5EF4-FFF2-40B4-BE49-F238E27FC236}">
                    <a16:creationId xmlns:a16="http://schemas.microsoft.com/office/drawing/2014/main" id="{CF73BCBE-63FC-AE9A-91E2-3609CB286C67}"/>
                  </a:ext>
                </a:extLst>
              </p:cNvPr>
              <p:cNvSpPr/>
              <p:nvPr/>
            </p:nvSpPr>
            <p:spPr>
              <a:xfrm>
                <a:off x="9030887" y="5179043"/>
                <a:ext cx="5164615" cy="663265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 marL="285750" marR="0" lvl="0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q"/>
                  <a:tabLst/>
                  <a:defRPr/>
                </a:pPr>
                <a:r>
                  <a:rPr kumimoji="0" lang="en-I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w Cen MT" panose="020B0602020104020603" pitchFamily="34" charset="0"/>
                    <a:ea typeface="+mn-ea"/>
                    <a:cs typeface="+mn-cs"/>
                  </a:rPr>
                  <a:t>📰 NewsAPI for fetching live news</a:t>
                </a:r>
              </a:p>
              <a:p>
                <a:pPr marL="285750" marR="0" lvl="0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q"/>
                  <a:tabLst/>
                  <a:defRPr/>
                </a:pPr>
                <a:r>
                  <a:rPr kumimoji="0" lang="en-I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w Cen MT" panose="020B0602020104020603" pitchFamily="34" charset="0"/>
                    <a:ea typeface="+mn-ea"/>
                    <a:cs typeface="+mn-cs"/>
                  </a:rPr>
                  <a:t>⚙️ groq, langchain-groq – to access Groq’s LLaMA3</a:t>
                </a:r>
              </a:p>
            </p:txBody>
          </p:sp>
          <p:sp>
            <p:nvSpPr>
              <p:cNvPr id="23" name="Shape 14">
                <a:extLst>
                  <a:ext uri="{FF2B5EF4-FFF2-40B4-BE49-F238E27FC236}">
                    <a16:creationId xmlns:a16="http://schemas.microsoft.com/office/drawing/2014/main" id="{5D565987-7DB6-C593-CF84-3DDF36982215}"/>
                  </a:ext>
                </a:extLst>
              </p:cNvPr>
              <p:cNvSpPr/>
              <p:nvPr/>
            </p:nvSpPr>
            <p:spPr>
              <a:xfrm>
                <a:off x="7563739" y="6312147"/>
                <a:ext cx="498277" cy="498277"/>
              </a:xfrm>
              <a:prstGeom prst="roundRect">
                <a:avLst>
                  <a:gd name="adj" fmla="val 6667"/>
                </a:avLst>
              </a:prstGeom>
              <a:solidFill>
                <a:schemeClr val="accent1"/>
              </a:solidFill>
              <a:ln/>
              <a:effectLst>
                <a:glow rad="50800">
                  <a:schemeClr val="accent1">
                    <a:alpha val="40000"/>
                  </a:schemeClr>
                </a:glow>
                <a:outerShdw blurRad="50800" dist="50800" dir="5400000" sx="113000" sy="113000" algn="ctr" rotWithShape="0">
                  <a:srgbClr val="000000">
                    <a:alpha val="43137"/>
                  </a:srgbClr>
                </a:outerShdw>
                <a:reflection stA="45000" endPos="43000" dist="50800" dir="5400000" sy="-100000" algn="bl" rotWithShape="0"/>
              </a:effectLst>
            </p:spPr>
          </p:sp>
          <p:sp>
            <p:nvSpPr>
              <p:cNvPr id="24" name="Text 15">
                <a:extLst>
                  <a:ext uri="{FF2B5EF4-FFF2-40B4-BE49-F238E27FC236}">
                    <a16:creationId xmlns:a16="http://schemas.microsoft.com/office/drawing/2014/main" id="{89BC3AD5-A0F8-DA31-24C9-7669E416C1E5}"/>
                  </a:ext>
                </a:extLst>
              </p:cNvPr>
              <p:cNvSpPr/>
              <p:nvPr/>
            </p:nvSpPr>
            <p:spPr>
              <a:xfrm>
                <a:off x="7694827" y="6410254"/>
                <a:ext cx="175736" cy="302062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 marL="0" marR="0" lvl="0" indent="0" algn="ctr" defTabSz="914400" rtl="0" eaLnBrk="1" fontAlgn="auto" latinLnBrk="0" hangingPunct="1">
                  <a:lnSpc>
                    <a:spcPts val="235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350" b="1" i="0" u="none" strike="noStrike" kern="0" cap="none" spc="-24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Montserrat Bold" pitchFamily="34" charset="0"/>
                    <a:ea typeface="Montserrat Bold" pitchFamily="34" charset="-122"/>
                    <a:cs typeface="Montserrat Bold" pitchFamily="34" charset="-120"/>
                  </a:rPr>
                  <a:t>4</a:t>
                </a:r>
                <a:endParaRPr kumimoji="0" lang="en-US" sz="23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" name="Text 16">
                <a:extLst>
                  <a:ext uri="{FF2B5EF4-FFF2-40B4-BE49-F238E27FC236}">
                    <a16:creationId xmlns:a16="http://schemas.microsoft.com/office/drawing/2014/main" id="{02DAA508-C056-3500-EE3B-477988390A2C}"/>
                  </a:ext>
                </a:extLst>
              </p:cNvPr>
              <p:cNvSpPr/>
              <p:nvPr/>
            </p:nvSpPr>
            <p:spPr>
              <a:xfrm>
                <a:off x="9030887" y="6259025"/>
                <a:ext cx="5208564" cy="290834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 marL="0" marR="0" lvl="0" indent="0" algn="l" defTabSz="914400" rtl="0" eaLnBrk="1" fontAlgn="auto" latinLnBrk="0" hangingPunct="1">
                  <a:lnSpc>
                    <a:spcPts val="245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950" b="1" i="0" u="none" strike="noStrike" kern="0" cap="none" spc="-20" normalizeH="0" baseline="0" noProof="0" dirty="0">
                    <a:ln>
                      <a:noFill/>
                    </a:ln>
                    <a:solidFill>
                      <a:srgbClr val="3D3838"/>
                    </a:solidFill>
                    <a:effectLst/>
                    <a:uLnTx/>
                    <a:uFillTx/>
                    <a:latin typeface="Montserrat Bold" pitchFamily="34" charset="0"/>
                    <a:ea typeface="+mn-ea"/>
                    <a:cs typeface="+mn-cs"/>
                  </a:rPr>
                  <a:t>🔐 Other Tools</a:t>
                </a:r>
                <a:endParaRPr kumimoji="0" lang="en-US" sz="1950" b="1" i="0" u="none" strike="noStrike" kern="0" cap="none" spc="-20" normalizeH="0" baseline="0" noProof="0" dirty="0">
                  <a:ln>
                    <a:noFill/>
                  </a:ln>
                  <a:solidFill>
                    <a:srgbClr val="3D3838"/>
                  </a:solidFill>
                  <a:effectLst/>
                  <a:uLnTx/>
                  <a:uFillTx/>
                  <a:latin typeface="Montserrat Bold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26" name="Text 17">
                <a:extLst>
                  <a:ext uri="{FF2B5EF4-FFF2-40B4-BE49-F238E27FC236}">
                    <a16:creationId xmlns:a16="http://schemas.microsoft.com/office/drawing/2014/main" id="{512835A5-D707-13E7-01C9-177507825532}"/>
                  </a:ext>
                </a:extLst>
              </p:cNvPr>
              <p:cNvSpPr/>
              <p:nvPr/>
            </p:nvSpPr>
            <p:spPr>
              <a:xfrm>
                <a:off x="9030887" y="6746828"/>
                <a:ext cx="4989909" cy="739739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 marL="285750" marR="0" lvl="0" indent="-28575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Wingdings" panose="05000000000000000000" pitchFamily="2" charset="2"/>
                  <a:buChar char="q"/>
                  <a:tabLst/>
                  <a:defRPr/>
                </a:pPr>
                <a:r>
                  <a:rPr kumimoji="0" lang="en-I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w Cen MT" panose="020B0602020104020603" pitchFamily="34" charset="0"/>
                    <a:ea typeface="+mn-ea"/>
                    <a:cs typeface="+mn-cs"/>
                  </a:rPr>
                  <a:t>🔑 python-dotenv for API security</a:t>
                </a:r>
              </a:p>
              <a:p>
                <a:pPr marL="285750" marR="0" lvl="0" indent="-28575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Wingdings" panose="05000000000000000000" pitchFamily="2" charset="2"/>
                  <a:buChar char="q"/>
                  <a:tabLst/>
                  <a:defRPr/>
                </a:pPr>
                <a:r>
                  <a:rPr kumimoji="0" lang="en-I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w Cen MT" panose="020B0602020104020603" pitchFamily="34" charset="0"/>
                    <a:ea typeface="+mn-ea"/>
                    <a:cs typeface="+mn-cs"/>
                  </a:rPr>
                  <a:t>Streamlit Secrets for keeping Groq &amp; NewsAPI Keys safely</a:t>
                </a:r>
                <a:endParaRPr kumimoji="0" lang="en-US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w Cen MT" panose="020B0602020104020603" pitchFamily="34" charset="0"/>
                  <a:ea typeface="+mn-ea"/>
                  <a:cs typeface="+mn-cs"/>
                </a:endParaRPr>
              </a:p>
            </p:txBody>
          </p:sp>
        </p:grp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9033C1B-3D1A-0742-7E78-7A413D22B7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4464" y="1947638"/>
              <a:ext cx="6933306" cy="4916576"/>
            </a:xfrm>
            <a:prstGeom prst="rect">
              <a:avLst/>
            </a:prstGeom>
            <a:ln>
              <a:noFill/>
            </a:ln>
            <a:effectLst>
              <a:reflection blurRad="12700" stA="30000" endPos="30000" dist="5000" dir="5400000" sy="-100000" algn="bl" rotWithShape="0"/>
            </a:effectLst>
            <a:scene3d>
              <a:camera prst="perspectiveContrastingLeftFacing">
                <a:rot lat="300000" lon="19800000" rev="0"/>
              </a:camera>
              <a:lightRig rig="threePt" dir="t">
                <a:rot lat="0" lon="0" rev="2700000"/>
              </a:lightRig>
            </a:scene3d>
            <a:sp3d>
              <a:bevelT w="63500" h="50800"/>
            </a:sp3d>
          </p:spPr>
        </p:pic>
      </p:grpSp>
    </p:spTree>
    <p:extLst>
      <p:ext uri="{BB962C8B-B14F-4D97-AF65-F5344CB8AC3E}">
        <p14:creationId xmlns:p14="http://schemas.microsoft.com/office/powerpoint/2010/main" val="24864182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EC0A813-F95D-8F77-5CF8-DF0BF3FF3685}"/>
              </a:ext>
            </a:extLst>
          </p:cNvPr>
          <p:cNvGrpSpPr/>
          <p:nvPr/>
        </p:nvGrpSpPr>
        <p:grpSpPr>
          <a:xfrm>
            <a:off x="47350" y="0"/>
            <a:ext cx="14583050" cy="8229599"/>
            <a:chOff x="47350" y="0"/>
            <a:chExt cx="14583050" cy="8229599"/>
          </a:xfrm>
        </p:grpSpPr>
        <p:grpSp>
          <p:nvGrpSpPr>
            <p:cNvPr id="194" name="Group 193">
              <a:extLst>
                <a:ext uri="{FF2B5EF4-FFF2-40B4-BE49-F238E27FC236}">
                  <a16:creationId xmlns:a16="http://schemas.microsoft.com/office/drawing/2014/main" id="{B1EA6569-3C87-4015-91D4-7A67E68A0A0C}"/>
                </a:ext>
              </a:extLst>
            </p:cNvPr>
            <p:cNvGrpSpPr/>
            <p:nvPr/>
          </p:nvGrpSpPr>
          <p:grpSpPr>
            <a:xfrm>
              <a:off x="554200" y="1580715"/>
              <a:ext cx="7686159" cy="1122635"/>
              <a:chOff x="7396875" y="1446219"/>
              <a:chExt cx="6405133" cy="935529"/>
            </a:xfrm>
          </p:grpSpPr>
          <p:cxnSp>
            <p:nvCxnSpPr>
              <p:cNvPr id="195" name="Straight Connector 194">
                <a:extLst>
                  <a:ext uri="{FF2B5EF4-FFF2-40B4-BE49-F238E27FC236}">
                    <a16:creationId xmlns:a16="http://schemas.microsoft.com/office/drawing/2014/main" id="{C5F9B745-1E07-4AA5-8651-38D9026F335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05256" y="1895016"/>
                <a:ext cx="5087903" cy="0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6" name="TextBox 195">
                <a:extLst>
                  <a:ext uri="{FF2B5EF4-FFF2-40B4-BE49-F238E27FC236}">
                    <a16:creationId xmlns:a16="http://schemas.microsoft.com/office/drawing/2014/main" id="{A73B6381-9BE2-4D57-8256-F1E1CE64215C}"/>
                  </a:ext>
                </a:extLst>
              </p:cNvPr>
              <p:cNvSpPr txBox="1"/>
              <p:nvPr/>
            </p:nvSpPr>
            <p:spPr>
              <a:xfrm>
                <a:off x="7909471" y="1577560"/>
                <a:ext cx="2579305" cy="2923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1463004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8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95000"/>
                        <a:lumOff val="5000"/>
                      </a:prstClr>
                    </a:solidFill>
                    <a:effectLst/>
                    <a:uLnTx/>
                    <a:uFillTx/>
                    <a:latin typeface="Georgia" panose="02040502050405020303" pitchFamily="18" charset="0"/>
                    <a:ea typeface="+mn-ea"/>
                    <a:cs typeface="+mn-cs"/>
                  </a:rPr>
                  <a:t>📌 Environment &amp; Keys</a:t>
                </a:r>
              </a:p>
            </p:txBody>
          </p:sp>
          <p:sp>
            <p:nvSpPr>
              <p:cNvPr id="197" name="TextBox 196">
                <a:extLst>
                  <a:ext uri="{FF2B5EF4-FFF2-40B4-BE49-F238E27FC236}">
                    <a16:creationId xmlns:a16="http://schemas.microsoft.com/office/drawing/2014/main" id="{356FED3E-37F6-42B6-BDCB-1C3F2FE6C908}"/>
                  </a:ext>
                </a:extLst>
              </p:cNvPr>
              <p:cNvSpPr txBox="1"/>
              <p:nvPr/>
            </p:nvSpPr>
            <p:spPr>
              <a:xfrm>
                <a:off x="7396875" y="1935472"/>
                <a:ext cx="6405133" cy="4462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marR="0" lvl="0" indent="-285750" algn="l" defTabSz="109728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q"/>
                  <a:tabLst/>
                  <a:defRPr/>
                </a:pPr>
                <a:r>
                  <a:rPr kumimoji="0" lang="en-IN" sz="14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02124"/>
                    </a:solidFill>
                    <a:effectLst/>
                    <a:uLnTx/>
                    <a:uFillTx/>
                    <a:latin typeface="Tw Cen MT" panose="020B0602020104020603" pitchFamily="34" charset="0"/>
                    <a:ea typeface="+mn-ea"/>
                    <a:cs typeface="+mn-cs"/>
                  </a:rPr>
                  <a:t>🧪 Installed required libraries: </a:t>
                </a:r>
                <a:r>
                  <a:rPr kumimoji="0" lang="en-IN" sz="14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02124"/>
                    </a:solidFill>
                    <a:effectLst/>
                    <a:uLnTx/>
                    <a:uFillTx/>
                    <a:latin typeface="Tw Cen MT" panose="020B0602020104020603" pitchFamily="34" charset="0"/>
                    <a:ea typeface="+mn-ea"/>
                    <a:cs typeface="+mn-cs"/>
                  </a:rPr>
                  <a:t>langchain, groq, newsapi-python, streamlit, dotenv</a:t>
                </a:r>
              </a:p>
              <a:p>
                <a:pPr marL="285750" marR="0" lvl="0" indent="-285750" algn="l" defTabSz="109728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q"/>
                  <a:tabLst/>
                  <a:defRPr/>
                </a:pPr>
                <a:r>
                  <a:rPr kumimoji="0" lang="en-IN" sz="14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02124"/>
                    </a:solidFill>
                    <a:effectLst/>
                    <a:uLnTx/>
                    <a:uFillTx/>
                    <a:latin typeface="Tw Cen MT" panose="020B0602020104020603" pitchFamily="34" charset="0"/>
                    <a:ea typeface="+mn-ea"/>
                    <a:cs typeface="+mn-cs"/>
                  </a:rPr>
                  <a:t>🔐 Managed API keys using .</a:t>
                </a:r>
                <a:r>
                  <a:rPr kumimoji="0" lang="en-IN" sz="14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02124"/>
                    </a:solidFill>
                    <a:effectLst/>
                    <a:uLnTx/>
                    <a:uFillTx/>
                    <a:latin typeface="Tw Cen MT" panose="020B0602020104020603" pitchFamily="34" charset="0"/>
                    <a:ea typeface="+mn-ea"/>
                    <a:cs typeface="+mn-cs"/>
                  </a:rPr>
                  <a:t>env</a:t>
                </a:r>
                <a:r>
                  <a:rPr kumimoji="0" lang="en-IN" sz="14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02124"/>
                    </a:solidFill>
                    <a:effectLst/>
                    <a:uLnTx/>
                    <a:uFillTx/>
                    <a:latin typeface="Tw Cen MT" panose="020B0602020104020603" pitchFamily="34" charset="0"/>
                    <a:ea typeface="+mn-ea"/>
                    <a:cs typeface="+mn-cs"/>
                  </a:rPr>
                  <a:t> file</a:t>
                </a:r>
                <a:endParaRPr kumimoji="0" lang="en-US" sz="144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w Cen MT" panose="020B0602020104020603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198" name="Rectangle: Single Corner Snipped 197">
                <a:extLst>
                  <a:ext uri="{FF2B5EF4-FFF2-40B4-BE49-F238E27FC236}">
                    <a16:creationId xmlns:a16="http://schemas.microsoft.com/office/drawing/2014/main" id="{0FDF283C-5991-4EF5-89E6-DD536A54F463}"/>
                  </a:ext>
                </a:extLst>
              </p:cNvPr>
              <p:cNvSpPr/>
              <p:nvPr/>
            </p:nvSpPr>
            <p:spPr>
              <a:xfrm>
                <a:off x="7405254" y="1446219"/>
                <a:ext cx="448797" cy="448797"/>
              </a:xfrm>
              <a:prstGeom prst="snip1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09728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D" sz="216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eorgia Pro Cond" panose="02040506050405020303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199" name="TextBox 198">
                <a:extLst>
                  <a:ext uri="{FF2B5EF4-FFF2-40B4-BE49-F238E27FC236}">
                    <a16:creationId xmlns:a16="http://schemas.microsoft.com/office/drawing/2014/main" id="{1172057D-EE9E-4133-A57C-717DA9C42426}"/>
                  </a:ext>
                </a:extLst>
              </p:cNvPr>
              <p:cNvSpPr txBox="1"/>
              <p:nvPr/>
            </p:nvSpPr>
            <p:spPr>
              <a:xfrm>
                <a:off x="7412264" y="1485951"/>
                <a:ext cx="426399" cy="3539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109728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16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Georgia Pro Cond" panose="02040506050405020303" pitchFamily="18" charset="0"/>
                    <a:ea typeface="+mn-ea"/>
                    <a:cs typeface="+mn-cs"/>
                  </a:rPr>
                  <a:t>01</a:t>
                </a:r>
                <a:endParaRPr kumimoji="0" lang="en-IN" sz="216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200" name="Group 199">
              <a:extLst>
                <a:ext uri="{FF2B5EF4-FFF2-40B4-BE49-F238E27FC236}">
                  <a16:creationId xmlns:a16="http://schemas.microsoft.com/office/drawing/2014/main" id="{EAB3F1B5-6621-4914-9CEE-40D1BCD93CE5}"/>
                </a:ext>
              </a:extLst>
            </p:cNvPr>
            <p:cNvGrpSpPr/>
            <p:nvPr/>
          </p:nvGrpSpPr>
          <p:grpSpPr>
            <a:xfrm>
              <a:off x="572667" y="3550841"/>
              <a:ext cx="7667692" cy="1122634"/>
              <a:chOff x="7396875" y="1446219"/>
              <a:chExt cx="6389743" cy="935529"/>
            </a:xfrm>
          </p:grpSpPr>
          <p:cxnSp>
            <p:nvCxnSpPr>
              <p:cNvPr id="201" name="Straight Connector 200">
                <a:extLst>
                  <a:ext uri="{FF2B5EF4-FFF2-40B4-BE49-F238E27FC236}">
                    <a16:creationId xmlns:a16="http://schemas.microsoft.com/office/drawing/2014/main" id="{95D9EECC-746F-4593-BC48-ECA74468DE8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05254" y="1895016"/>
                <a:ext cx="5072513" cy="0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2" name="TextBox 201">
                <a:extLst>
                  <a:ext uri="{FF2B5EF4-FFF2-40B4-BE49-F238E27FC236}">
                    <a16:creationId xmlns:a16="http://schemas.microsoft.com/office/drawing/2014/main" id="{CDE16803-7992-4C6C-92E5-C84F5775CFC8}"/>
                  </a:ext>
                </a:extLst>
              </p:cNvPr>
              <p:cNvSpPr txBox="1"/>
              <p:nvPr/>
            </p:nvSpPr>
            <p:spPr>
              <a:xfrm>
                <a:off x="7909471" y="1577560"/>
                <a:ext cx="3010682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1463004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68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95000"/>
                        <a:lumOff val="5000"/>
                      </a:prstClr>
                    </a:solidFill>
                    <a:effectLst/>
                    <a:uLnTx/>
                    <a:uFillTx/>
                    <a:latin typeface="Georgia" panose="02040502050405020303" pitchFamily="18" charset="0"/>
                    <a:ea typeface="+mn-ea"/>
                    <a:cs typeface="+mn-cs"/>
                  </a:rPr>
                  <a:t>📌 LangChain + Groq Setup</a:t>
                </a:r>
                <a:endPara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latin typeface="Georgia" panose="02040502050405020303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203" name="TextBox 202">
                <a:extLst>
                  <a:ext uri="{FF2B5EF4-FFF2-40B4-BE49-F238E27FC236}">
                    <a16:creationId xmlns:a16="http://schemas.microsoft.com/office/drawing/2014/main" id="{813B948C-7592-4B71-9771-09B1CE3FCF05}"/>
                  </a:ext>
                </a:extLst>
              </p:cNvPr>
              <p:cNvSpPr txBox="1"/>
              <p:nvPr/>
            </p:nvSpPr>
            <p:spPr>
              <a:xfrm>
                <a:off x="7396875" y="1935472"/>
                <a:ext cx="6389743" cy="4462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marR="0" lvl="0" indent="-285750" algn="l" defTabSz="109728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q"/>
                  <a:tabLst/>
                  <a:defRPr/>
                </a:pPr>
                <a:r>
                  <a:rPr kumimoji="0" lang="en-IN" sz="14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02124"/>
                    </a:solidFill>
                    <a:effectLst/>
                    <a:uLnTx/>
                    <a:uFillTx/>
                    <a:latin typeface="Tw Cen MT" panose="020B0602020104020603" pitchFamily="34" charset="0"/>
                    <a:ea typeface="+mn-ea"/>
                    <a:cs typeface="+mn-cs"/>
                  </a:rPr>
                  <a:t>🧠 Integrated </a:t>
                </a:r>
                <a:r>
                  <a:rPr kumimoji="0" lang="en-IN" sz="14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02124"/>
                    </a:solidFill>
                    <a:effectLst/>
                    <a:uLnTx/>
                    <a:uFillTx/>
                    <a:latin typeface="Tw Cen MT" panose="020B0602020104020603" pitchFamily="34" charset="0"/>
                    <a:ea typeface="+mn-ea"/>
                    <a:cs typeface="+mn-cs"/>
                  </a:rPr>
                  <a:t>Groq LLM</a:t>
                </a:r>
                <a:r>
                  <a:rPr kumimoji="0" lang="en-IN" sz="14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02124"/>
                    </a:solidFill>
                    <a:effectLst/>
                    <a:uLnTx/>
                    <a:uFillTx/>
                    <a:latin typeface="Tw Cen MT" panose="020B0602020104020603" pitchFamily="34" charset="0"/>
                    <a:ea typeface="+mn-ea"/>
                    <a:cs typeface="+mn-cs"/>
                  </a:rPr>
                  <a:t> via </a:t>
                </a:r>
                <a:r>
                  <a:rPr kumimoji="0" lang="en-IN" sz="14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02124"/>
                    </a:solidFill>
                    <a:effectLst/>
                    <a:uLnTx/>
                    <a:uFillTx/>
                    <a:latin typeface="Tw Cen MT" panose="020B0602020104020603" pitchFamily="34" charset="0"/>
                    <a:ea typeface="+mn-ea"/>
                    <a:cs typeface="+mn-cs"/>
                  </a:rPr>
                  <a:t>LangChain</a:t>
                </a:r>
              </a:p>
              <a:p>
                <a:pPr marL="285750" marR="0" lvl="0" indent="-285750" algn="l" defTabSz="109728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q"/>
                  <a:tabLst/>
                  <a:defRPr/>
                </a:pPr>
                <a:r>
                  <a:rPr kumimoji="0" lang="en-IN" sz="14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02124"/>
                    </a:solidFill>
                    <a:effectLst/>
                    <a:uLnTx/>
                    <a:uFillTx/>
                    <a:latin typeface="Tw Cen MT" panose="020B0602020104020603" pitchFamily="34" charset="0"/>
                    <a:ea typeface="+mn-ea"/>
                    <a:cs typeface="+mn-cs"/>
                  </a:rPr>
                  <a:t>✍️ Created </a:t>
                </a:r>
                <a:r>
                  <a:rPr kumimoji="0" lang="en-IN" sz="14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02124"/>
                    </a:solidFill>
                    <a:effectLst/>
                    <a:uLnTx/>
                    <a:uFillTx/>
                    <a:latin typeface="Tw Cen MT" panose="020B0602020104020603" pitchFamily="34" charset="0"/>
                    <a:ea typeface="+mn-ea"/>
                    <a:cs typeface="+mn-cs"/>
                  </a:rPr>
                  <a:t>prompt templates </a:t>
                </a:r>
                <a:r>
                  <a:rPr kumimoji="0" lang="en-IN" sz="14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02124"/>
                    </a:solidFill>
                    <a:effectLst/>
                    <a:uLnTx/>
                    <a:uFillTx/>
                    <a:latin typeface="Tw Cen MT" panose="020B0602020104020603" pitchFamily="34" charset="0"/>
                    <a:ea typeface="+mn-ea"/>
                    <a:cs typeface="+mn-cs"/>
                  </a:rPr>
                  <a:t>for crisp bullet summaries</a:t>
                </a:r>
                <a:endParaRPr kumimoji="0" lang="en-US" sz="1440" b="0" i="0" u="none" strike="noStrike" kern="1200" cap="none" spc="0" normalizeH="0" baseline="0" noProof="0" dirty="0">
                  <a:ln>
                    <a:noFill/>
                  </a:ln>
                  <a:solidFill>
                    <a:srgbClr val="202124"/>
                  </a:solidFill>
                  <a:effectLst/>
                  <a:uLnTx/>
                  <a:uFillTx/>
                  <a:latin typeface="Tw Cen MT" panose="020B0602020104020603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204" name="Rectangle: Single Corner Snipped 203">
                <a:extLst>
                  <a:ext uri="{FF2B5EF4-FFF2-40B4-BE49-F238E27FC236}">
                    <a16:creationId xmlns:a16="http://schemas.microsoft.com/office/drawing/2014/main" id="{9CCB6557-A695-4B77-BA2B-9D19D1B95BD7}"/>
                  </a:ext>
                </a:extLst>
              </p:cNvPr>
              <p:cNvSpPr/>
              <p:nvPr/>
            </p:nvSpPr>
            <p:spPr>
              <a:xfrm>
                <a:off x="7405254" y="1446219"/>
                <a:ext cx="448797" cy="448797"/>
              </a:xfrm>
              <a:prstGeom prst="snip1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09728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D" sz="216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eorgia Pro Cond" panose="02040506050405020303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205" name="TextBox 204">
                <a:extLst>
                  <a:ext uri="{FF2B5EF4-FFF2-40B4-BE49-F238E27FC236}">
                    <a16:creationId xmlns:a16="http://schemas.microsoft.com/office/drawing/2014/main" id="{8B72C869-12B0-4C7C-8D25-C43C0E283EDD}"/>
                  </a:ext>
                </a:extLst>
              </p:cNvPr>
              <p:cNvSpPr txBox="1"/>
              <p:nvPr/>
            </p:nvSpPr>
            <p:spPr>
              <a:xfrm>
                <a:off x="7412264" y="1485951"/>
                <a:ext cx="426399" cy="3539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109728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16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Georgia Pro Cond" panose="02040506050405020303" pitchFamily="18" charset="0"/>
                    <a:ea typeface="+mn-ea"/>
                    <a:cs typeface="+mn-cs"/>
                  </a:rPr>
                  <a:t>02</a:t>
                </a:r>
                <a:endParaRPr kumimoji="0" lang="en-IN" sz="216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206" name="Group 205">
              <a:extLst>
                <a:ext uri="{FF2B5EF4-FFF2-40B4-BE49-F238E27FC236}">
                  <a16:creationId xmlns:a16="http://schemas.microsoft.com/office/drawing/2014/main" id="{598CD61C-E7A0-4A98-B4C0-7DB1EB2F20E4}"/>
                </a:ext>
              </a:extLst>
            </p:cNvPr>
            <p:cNvGrpSpPr/>
            <p:nvPr/>
          </p:nvGrpSpPr>
          <p:grpSpPr>
            <a:xfrm>
              <a:off x="544144" y="5520966"/>
              <a:ext cx="7696215" cy="1232468"/>
              <a:chOff x="7396874" y="1446219"/>
              <a:chExt cx="6413513" cy="1027056"/>
            </a:xfrm>
          </p:grpSpPr>
          <p:cxnSp>
            <p:nvCxnSpPr>
              <p:cNvPr id="207" name="Straight Connector 206">
                <a:extLst>
                  <a:ext uri="{FF2B5EF4-FFF2-40B4-BE49-F238E27FC236}">
                    <a16:creationId xmlns:a16="http://schemas.microsoft.com/office/drawing/2014/main" id="{5B909E19-3CF8-4339-BC49-561552BA94B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05254" y="1895016"/>
                <a:ext cx="5176966" cy="0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8" name="TextBox 207">
                <a:extLst>
                  <a:ext uri="{FF2B5EF4-FFF2-40B4-BE49-F238E27FC236}">
                    <a16:creationId xmlns:a16="http://schemas.microsoft.com/office/drawing/2014/main" id="{0C4F9B50-F07E-4204-B062-A10D609D7F75}"/>
                  </a:ext>
                </a:extLst>
              </p:cNvPr>
              <p:cNvSpPr txBox="1"/>
              <p:nvPr/>
            </p:nvSpPr>
            <p:spPr>
              <a:xfrm>
                <a:off x="7909471" y="1577560"/>
                <a:ext cx="2579305" cy="2923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1463004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68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95000"/>
                        <a:lumOff val="5000"/>
                      </a:prstClr>
                    </a:solidFill>
                    <a:effectLst/>
                    <a:uLnTx/>
                    <a:uFillTx/>
                    <a:latin typeface="Georgia" panose="02040502050405020303" pitchFamily="18" charset="0"/>
                    <a:ea typeface="+mn-ea"/>
                    <a:cs typeface="+mn-cs"/>
                  </a:rPr>
                  <a:t>📌 News Fetching</a:t>
                </a:r>
                <a:endPara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latin typeface="Georgia" panose="02040502050405020303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209" name="TextBox 208">
                <a:extLst>
                  <a:ext uri="{FF2B5EF4-FFF2-40B4-BE49-F238E27FC236}">
                    <a16:creationId xmlns:a16="http://schemas.microsoft.com/office/drawing/2014/main" id="{9DB03475-D891-4359-AF51-3E0DAB08123A}"/>
                  </a:ext>
                </a:extLst>
              </p:cNvPr>
              <p:cNvSpPr txBox="1"/>
              <p:nvPr/>
            </p:nvSpPr>
            <p:spPr>
              <a:xfrm>
                <a:off x="7396874" y="2027000"/>
                <a:ext cx="6413513" cy="4462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marR="0" lvl="0" indent="-285750" algn="l" defTabSz="109728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q"/>
                  <a:tabLst/>
                  <a:defRPr/>
                </a:pPr>
                <a:r>
                  <a:rPr kumimoji="0" lang="en-IN" sz="14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02124"/>
                    </a:solidFill>
                    <a:effectLst/>
                    <a:uLnTx/>
                    <a:uFillTx/>
                    <a:latin typeface="Tw Cen MT" panose="020B0602020104020603" pitchFamily="34" charset="0"/>
                    <a:ea typeface="+mn-ea"/>
                    <a:cs typeface="+mn-cs"/>
                  </a:rPr>
                  <a:t>📡 Fetched articles from </a:t>
                </a:r>
                <a:r>
                  <a:rPr kumimoji="0" lang="en-IN" sz="14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02124"/>
                    </a:solidFill>
                    <a:effectLst/>
                    <a:uLnTx/>
                    <a:uFillTx/>
                    <a:latin typeface="Tw Cen MT" panose="020B0602020104020603" pitchFamily="34" charset="0"/>
                    <a:ea typeface="+mn-ea"/>
                    <a:cs typeface="+mn-cs"/>
                  </a:rPr>
                  <a:t>NewsAPI</a:t>
                </a:r>
                <a:r>
                  <a:rPr kumimoji="0" lang="en-IN" sz="14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02124"/>
                    </a:solidFill>
                    <a:effectLst/>
                    <a:uLnTx/>
                    <a:uFillTx/>
                    <a:latin typeface="Tw Cen MT" panose="020B0602020104020603" pitchFamily="34" charset="0"/>
                    <a:ea typeface="+mn-ea"/>
                    <a:cs typeface="+mn-cs"/>
                  </a:rPr>
                  <a:t> based on query</a:t>
                </a:r>
              </a:p>
              <a:p>
                <a:pPr marL="285750" marR="0" lvl="0" indent="-285750" algn="l" defTabSz="109728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q"/>
                  <a:tabLst/>
                  <a:defRPr/>
                </a:pPr>
                <a:r>
                  <a:rPr kumimoji="0" lang="en-IN" sz="14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02124"/>
                    </a:solidFill>
                    <a:effectLst/>
                    <a:uLnTx/>
                    <a:uFillTx/>
                    <a:latin typeface="Tw Cen MT" panose="020B0602020104020603" pitchFamily="34" charset="0"/>
                    <a:ea typeface="+mn-ea"/>
                    <a:cs typeface="+mn-cs"/>
                  </a:rPr>
                  <a:t>✂️ Extracted article descriptions for </a:t>
                </a:r>
                <a:r>
                  <a:rPr kumimoji="0" lang="en-IN" sz="14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02124"/>
                    </a:solidFill>
                    <a:effectLst/>
                    <a:uLnTx/>
                    <a:uFillTx/>
                    <a:latin typeface="Tw Cen MT" panose="020B0602020104020603" pitchFamily="34" charset="0"/>
                    <a:ea typeface="+mn-ea"/>
                    <a:cs typeface="+mn-cs"/>
                  </a:rPr>
                  <a:t>summarization</a:t>
                </a:r>
                <a:endParaRPr kumimoji="0" lang="en-US" sz="1440" b="1" i="0" u="none" strike="noStrike" kern="1200" cap="none" spc="0" normalizeH="0" baseline="0" noProof="0" dirty="0">
                  <a:ln>
                    <a:noFill/>
                  </a:ln>
                  <a:solidFill>
                    <a:srgbClr val="202124"/>
                  </a:solidFill>
                  <a:effectLst/>
                  <a:uLnTx/>
                  <a:uFillTx/>
                  <a:latin typeface="Tw Cen MT" panose="020B0602020104020603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210" name="Rectangle: Single Corner Snipped 209">
                <a:extLst>
                  <a:ext uri="{FF2B5EF4-FFF2-40B4-BE49-F238E27FC236}">
                    <a16:creationId xmlns:a16="http://schemas.microsoft.com/office/drawing/2014/main" id="{E020DD30-BF85-45E6-8279-37831884D474}"/>
                  </a:ext>
                </a:extLst>
              </p:cNvPr>
              <p:cNvSpPr/>
              <p:nvPr/>
            </p:nvSpPr>
            <p:spPr>
              <a:xfrm>
                <a:off x="7405254" y="1446219"/>
                <a:ext cx="448797" cy="448797"/>
              </a:xfrm>
              <a:prstGeom prst="snip1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09728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D" sz="216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eorgia Pro Cond" panose="02040506050405020303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211" name="TextBox 210">
                <a:extLst>
                  <a:ext uri="{FF2B5EF4-FFF2-40B4-BE49-F238E27FC236}">
                    <a16:creationId xmlns:a16="http://schemas.microsoft.com/office/drawing/2014/main" id="{05ECEC15-82CA-4CCF-9789-E8053935141A}"/>
                  </a:ext>
                </a:extLst>
              </p:cNvPr>
              <p:cNvSpPr txBox="1"/>
              <p:nvPr/>
            </p:nvSpPr>
            <p:spPr>
              <a:xfrm>
                <a:off x="7412264" y="1485951"/>
                <a:ext cx="426399" cy="3539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109728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16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Georgia Pro Cond" panose="02040506050405020303" pitchFamily="18" charset="0"/>
                    <a:ea typeface="+mn-ea"/>
                    <a:cs typeface="+mn-cs"/>
                  </a:rPr>
                  <a:t>03</a:t>
                </a:r>
                <a:endParaRPr kumimoji="0" lang="en-IN" sz="216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5" name="Text 0">
              <a:extLst>
                <a:ext uri="{FF2B5EF4-FFF2-40B4-BE49-F238E27FC236}">
                  <a16:creationId xmlns:a16="http://schemas.microsoft.com/office/drawing/2014/main" id="{B747E310-ACBD-CEDC-B013-2271147E3339}"/>
                </a:ext>
              </a:extLst>
            </p:cNvPr>
            <p:cNvSpPr/>
            <p:nvPr/>
          </p:nvSpPr>
          <p:spPr>
            <a:xfrm>
              <a:off x="47350" y="111368"/>
              <a:ext cx="7226057" cy="704017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marR="0" lvl="0" indent="0" algn="ctr" defTabSz="914400" rtl="0" eaLnBrk="1" fontAlgn="auto" latinLnBrk="0" hangingPunct="1">
                <a:lnSpc>
                  <a:spcPts val="55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Russo One" panose="02000503050000020004" pitchFamily="2" charset="0"/>
                  <a:ea typeface="Nunito Semi Bold" pitchFamily="34" charset="-122"/>
                  <a:cs typeface="Nunito Semi Bold" pitchFamily="34" charset="-120"/>
                </a:rPr>
                <a:t>⚙️ Backend Setup</a:t>
              </a:r>
              <a:endPara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Russo One" panose="02000503050000020004" pitchFamily="2" charset="0"/>
                <a:ea typeface="+mn-ea"/>
                <a:cs typeface="+mn-cs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A72389D-1197-9561-B0C1-C363F6C156B1}"/>
                </a:ext>
              </a:extLst>
            </p:cNvPr>
            <p:cNvSpPr/>
            <p:nvPr/>
          </p:nvSpPr>
          <p:spPr>
            <a:xfrm>
              <a:off x="8546365" y="0"/>
              <a:ext cx="6084035" cy="822959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19B712D-46FD-4F5D-44BD-B87A3B9D30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592441" y="66524"/>
              <a:ext cx="5948813" cy="2708947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E7BC284-7EDF-45BE-E295-DAE1EE43901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592440" y="2809706"/>
              <a:ext cx="5948813" cy="323439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02546F9-0393-2FD8-D7E8-E3EE7317FC9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613558" y="6078332"/>
              <a:ext cx="5927695" cy="208474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34266759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0E702309-809D-973D-EE9E-547389B5B75C}"/>
              </a:ext>
            </a:extLst>
          </p:cNvPr>
          <p:cNvGrpSpPr/>
          <p:nvPr/>
        </p:nvGrpSpPr>
        <p:grpSpPr>
          <a:xfrm>
            <a:off x="0" y="0"/>
            <a:ext cx="14630400" cy="8229600"/>
            <a:chOff x="0" y="0"/>
            <a:chExt cx="14630400" cy="8229600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90A3C88E-8AF7-94AD-6BAE-AB8BDFCD9880}"/>
                </a:ext>
              </a:extLst>
            </p:cNvPr>
            <p:cNvGrpSpPr/>
            <p:nvPr/>
          </p:nvGrpSpPr>
          <p:grpSpPr>
            <a:xfrm>
              <a:off x="0" y="0"/>
              <a:ext cx="14630400" cy="8229600"/>
              <a:chOff x="0" y="0"/>
              <a:chExt cx="14630400" cy="8229600"/>
            </a:xfrm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CA19C947-B87B-D01E-EAA8-E551F55E98F6}"/>
                  </a:ext>
                </a:extLst>
              </p:cNvPr>
              <p:cNvSpPr/>
              <p:nvPr/>
            </p:nvSpPr>
            <p:spPr>
              <a:xfrm>
                <a:off x="0" y="0"/>
                <a:ext cx="6476104" cy="8229600"/>
              </a:xfrm>
              <a:prstGeom prst="rect">
                <a:avLst/>
              </a:prstGeom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" name="Text 0"/>
              <p:cNvSpPr/>
              <p:nvPr/>
            </p:nvSpPr>
            <p:spPr>
              <a:xfrm>
                <a:off x="6572924" y="29955"/>
                <a:ext cx="8057476" cy="1177956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 lvl="0" algn="ctr">
                  <a:defRPr/>
                </a:pPr>
                <a:r>
                  <a:rPr kumimoji="0" lang="en-IN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Russo One" panose="02000503050000020004" pitchFamily="2" charset="0"/>
                    <a:ea typeface="Nunito Semi Bold" pitchFamily="34" charset="-122"/>
                    <a:cs typeface="Nunito Semi Bold" pitchFamily="34" charset="-120"/>
                  </a:rPr>
                  <a:t>🧩 LLM Logic | </a:t>
                </a:r>
                <a:r>
                  <a:rPr lang="en-IN" sz="3200" dirty="0">
                    <a:solidFill>
                      <a:srgbClr val="0070C0"/>
                    </a:solidFill>
                    <a:latin typeface="Russo One" panose="02000503050000020004" pitchFamily="2" charset="0"/>
                    <a:ea typeface="Nunito Semi Bold" pitchFamily="34" charset="-122"/>
                    <a:cs typeface="Nunito Semi Bold" pitchFamily="34" charset="-120"/>
                  </a:rPr>
                  <a:t>Prompt Engineering &amp; </a:t>
                </a:r>
                <a:endParaRPr kumimoji="0" lang="en-IN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Russo One" panose="02000503050000020004" pitchFamily="2" charset="0"/>
                  <a:ea typeface="Nunito Semi Bold" pitchFamily="34" charset="-122"/>
                  <a:cs typeface="Nunito Semi Bold" pitchFamily="34" charset="-120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Russo One" panose="02000503050000020004" pitchFamily="2" charset="0"/>
                    <a:ea typeface="Nunito Semi Bold" pitchFamily="34" charset="-122"/>
                    <a:cs typeface="Nunito Semi Bold" pitchFamily="34" charset="-120"/>
                  </a:rPr>
                  <a:t>News Scraping with NewsAPI </a:t>
                </a:r>
                <a:endPara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Russo One" panose="02000503050000020004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C70BFCD7-EDED-4164-5136-ABC9F64397B2}"/>
                  </a:ext>
                </a:extLst>
              </p:cNvPr>
              <p:cNvSpPr txBox="1"/>
              <p:nvPr/>
            </p:nvSpPr>
            <p:spPr>
              <a:xfrm>
                <a:off x="6702014" y="1503273"/>
                <a:ext cx="7853082" cy="58169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Black Ops One" panose="02000000000000000000" pitchFamily="2" charset="0"/>
                    <a:ea typeface="+mn-ea"/>
                    <a:cs typeface="+mn-cs"/>
                  </a:rPr>
                  <a:t>📜 Prompt Template Highlights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ts val="12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lack Ops One" panose="02000000000000000000" pitchFamily="2" charset="0"/>
                  <a:ea typeface="+mn-ea"/>
                  <a:cs typeface="+mn-cs"/>
                </a:endParaRPr>
              </a:p>
              <a:p>
                <a:pPr marL="742950" marR="0" lvl="1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IN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w Cen MT" panose="020B0602020104020603" pitchFamily="34" charset="0"/>
                    <a:ea typeface="+mn-ea"/>
                    <a:cs typeface="+mn-cs"/>
                  </a:rPr>
                  <a:t>🎯 Outputs: Bullet-form AI-generated summary</a:t>
                </a:r>
              </a:p>
              <a:p>
                <a:pPr marL="742950" marR="0" lvl="1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IN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w Cen MT" panose="020B0602020104020603" pitchFamily="34" charset="0"/>
                    <a:ea typeface="+mn-ea"/>
                    <a:cs typeface="+mn-cs"/>
                  </a:rPr>
                  <a:t>🚫 Avoids repetition, fluff, and generic intros</a:t>
                </a:r>
              </a:p>
              <a:p>
                <a:pPr marL="742950" marR="0" lvl="1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IN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w Cen MT" panose="020B0602020104020603" pitchFamily="34" charset="0"/>
                    <a:ea typeface="+mn-ea"/>
                    <a:cs typeface="+mn-cs"/>
                  </a:rPr>
                  <a:t>💡 Starts with the strongest point</a:t>
                </a:r>
              </a:p>
              <a:p>
                <a:pPr marL="742950" marR="0" lvl="1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IN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w Cen MT" panose="020B0602020104020603" pitchFamily="34" charset="0"/>
                    <a:ea typeface="+mn-ea"/>
                    <a:cs typeface="+mn-cs"/>
                  </a:rPr>
                  <a:t>🎯 No hallucination – based only on real content</a:t>
                </a: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w Cen MT" panose="020B0602020104020603" pitchFamily="34" charset="0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Black Ops One" panose="02000000000000000000" pitchFamily="2" charset="0"/>
                    <a:ea typeface="+mn-ea"/>
                    <a:cs typeface="+mn-cs"/>
                  </a:rPr>
                  <a:t>🔗 LangChain Chain Flow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ts val="12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lack Ops One" panose="02000000000000000000" pitchFamily="2" charset="0"/>
                  <a:ea typeface="+mn-ea"/>
                  <a:cs typeface="+mn-cs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  <a:defRPr/>
                </a:pPr>
                <a:r>
                  <a:rPr kumimoji="0" lang="en-IN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w Cen MT" panose="020B0602020104020603" pitchFamily="34" charset="0"/>
                    <a:ea typeface="+mn-ea"/>
                    <a:cs typeface="+mn-cs"/>
                  </a:rPr>
                  <a:t>✍️ Inputs: User query + article text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w Cen MT" panose="020B0602020104020603" pitchFamily="34" charset="0"/>
                    <a:ea typeface="+mn-ea"/>
                    <a:cs typeface="+mn-cs"/>
                  </a:rPr>
                  <a:t>👉 </a:t>
                </a:r>
                <a:r>
                  <a:rPr kumimoji="0" lang="en-IN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w Cen MT" panose="020B0602020104020603" pitchFamily="34" charset="0"/>
                    <a:ea typeface="+mn-ea"/>
                    <a:cs typeface="+mn-cs"/>
                  </a:rPr>
                  <a:t>Ensured context-aware, accurate output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  <a:defRPr/>
                </a:pPr>
                <a:r>
                  <a:rPr kumimoji="0" lang="en-IN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w Cen MT" panose="020B0602020104020603" pitchFamily="34" charset="0"/>
                    <a:ea typeface="+mn-ea"/>
                    <a:cs typeface="+mn-cs"/>
                  </a:rPr>
                  <a:t>🧠 Better summarization from multiple article sources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Black Ops One" panose="02000000000000000000" pitchFamily="2" charset="0"/>
                    <a:ea typeface="+mn-ea"/>
                    <a:cs typeface="+mn-cs"/>
                  </a:rPr>
                  <a:t>📰 Article Fetching Strategy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ts val="12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lack Ops One" panose="02000000000000000000" pitchFamily="2" charset="0"/>
                  <a:ea typeface="+mn-ea"/>
                  <a:cs typeface="+mn-cs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  <a:defRPr/>
                </a:pPr>
                <a:r>
                  <a:rPr kumimoji="0" lang="en-IN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w Cen MT" panose="020B0602020104020603" pitchFamily="34" charset="0"/>
                    <a:ea typeface="+mn-ea"/>
                    <a:cs typeface="+mn-cs"/>
                  </a:rPr>
                  <a:t>🌐 Pulls the latest 10 articles based on the user’s query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  <a:defRPr/>
                </a:pPr>
                <a:r>
                  <a:rPr kumimoji="0" lang="en-IN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w Cen MT" panose="020B0602020104020603" pitchFamily="34" charset="0"/>
                    <a:ea typeface="+mn-ea"/>
                    <a:cs typeface="+mn-cs"/>
                  </a:rPr>
                  <a:t>🔤 Filters articles by language = '</a:t>
                </a:r>
                <a:r>
                  <a:rPr kumimoji="0" lang="en-IN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w Cen MT" panose="020B0602020104020603" pitchFamily="34" charset="0"/>
                    <a:ea typeface="+mn-ea"/>
                    <a:cs typeface="+mn-cs"/>
                  </a:rPr>
                  <a:t>en</a:t>
                </a:r>
                <a:r>
                  <a:rPr kumimoji="0" lang="en-IN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w Cen MT" panose="020B0602020104020603" pitchFamily="34" charset="0"/>
                    <a:ea typeface="+mn-ea"/>
                    <a:cs typeface="+mn-cs"/>
                  </a:rPr>
                  <a:t>' (English)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  <a:defRPr/>
                </a:pPr>
                <a:r>
                  <a:rPr kumimoji="0" lang="en-IN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w Cen MT" panose="020B0602020104020603" pitchFamily="34" charset="0"/>
                    <a:ea typeface="+mn-ea"/>
                    <a:cs typeface="+mn-cs"/>
                  </a:rPr>
                  <a:t>⏱️ Sorts results by "</a:t>
                </a:r>
                <a:r>
                  <a:rPr kumimoji="0" lang="en-IN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w Cen MT" panose="020B0602020104020603" pitchFamily="34" charset="0"/>
                    <a:ea typeface="+mn-ea"/>
                    <a:cs typeface="+mn-cs"/>
                  </a:rPr>
                  <a:t>publishedAt</a:t>
                </a:r>
                <a:r>
                  <a:rPr kumimoji="0" lang="en-IN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w Cen MT" panose="020B0602020104020603" pitchFamily="34" charset="0"/>
                    <a:ea typeface="+mn-ea"/>
                    <a:cs typeface="+mn-cs"/>
                  </a:rPr>
                  <a:t>" for most recent coverage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  <a:defRPr/>
                </a:pPr>
                <a:endParaRPr lang="en-IN" sz="1600" dirty="0">
                  <a:solidFill>
                    <a:prstClr val="black"/>
                  </a:solidFill>
                  <a:latin typeface="Tw Cen MT" panose="020B0602020104020603" pitchFamily="34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  <a:defRPr/>
                </a:pPr>
                <a:endParaRPr lang="en-IN" sz="1600" dirty="0">
                  <a:solidFill>
                    <a:prstClr val="black"/>
                  </a:solidFill>
                  <a:latin typeface="Tw Cen MT" panose="020B0602020104020603" pitchFamily="34" charset="0"/>
                </a:endParaRPr>
              </a:p>
              <a:p>
                <a:pPr lvl="0">
                  <a:defRPr/>
                </a:pPr>
                <a:r>
                  <a:rPr lang="en-IN" dirty="0">
                    <a:solidFill>
                      <a:prstClr val="black"/>
                    </a:solidFill>
                    <a:latin typeface="Black Ops One" panose="02000000000000000000" pitchFamily="2" charset="0"/>
                  </a:rPr>
                  <a:t>🧾 Text Preprocessing</a:t>
                </a:r>
              </a:p>
              <a:p>
                <a:pPr lvl="0">
                  <a:lnSpc>
                    <a:spcPts val="1200"/>
                  </a:lnSpc>
                  <a:defRPr/>
                </a:pPr>
                <a:endParaRPr lang="en-IN" sz="1100" b="1" dirty="0">
                  <a:solidFill>
                    <a:prstClr val="black"/>
                  </a:solidFill>
                  <a:latin typeface="Black Ops One" panose="02000000000000000000" pitchFamily="2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  <a:defRPr/>
                </a:pPr>
                <a:r>
                  <a:rPr lang="en-IN" sz="1600" dirty="0">
                    <a:solidFill>
                      <a:prstClr val="black"/>
                    </a:solidFill>
                    <a:latin typeface="Tw Cen MT" panose="020B0602020104020603" pitchFamily="34" charset="0"/>
                  </a:rPr>
                  <a:t>🧹 Extracts and cleans the description and content fields of each article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  <a:defRPr/>
                </a:pPr>
                <a:r>
                  <a:rPr lang="en-IN" sz="1600" dirty="0">
                    <a:solidFill>
                      <a:prstClr val="black"/>
                    </a:solidFill>
                    <a:latin typeface="Tw Cen MT" panose="020B0602020104020603" pitchFamily="34" charset="0"/>
                  </a:rPr>
                  <a:t>🧠 Combines the cleaned text into a single string as input for the LLM summarizer</a:t>
                </a:r>
              </a:p>
            </p:txBody>
          </p:sp>
        </p:grp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B682987-DC16-0D3A-728F-883AE0315E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303" y="161368"/>
              <a:ext cx="6325497" cy="38408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8E705A1-934C-DDD5-0E7C-8DC0C9C5048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547" y="4152458"/>
              <a:ext cx="6325497" cy="3840877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665111C7-948B-5BF7-E4FB-16879D29FD99}"/>
              </a:ext>
            </a:extLst>
          </p:cNvPr>
          <p:cNvGrpSpPr/>
          <p:nvPr/>
        </p:nvGrpSpPr>
        <p:grpSpPr>
          <a:xfrm>
            <a:off x="75307" y="38747"/>
            <a:ext cx="14458265" cy="8115547"/>
            <a:chOff x="75307" y="38747"/>
            <a:chExt cx="14458265" cy="8115547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0B689418-3111-ACDC-7F9E-85C8A87728C4}"/>
                </a:ext>
              </a:extLst>
            </p:cNvPr>
            <p:cNvGrpSpPr/>
            <p:nvPr/>
          </p:nvGrpSpPr>
          <p:grpSpPr>
            <a:xfrm>
              <a:off x="75307" y="38747"/>
              <a:ext cx="14458265" cy="7749786"/>
              <a:chOff x="75307" y="38747"/>
              <a:chExt cx="14458265" cy="7749786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E08645E5-A08C-56FB-A195-1DFC2B6C14A0}"/>
                  </a:ext>
                </a:extLst>
              </p:cNvPr>
              <p:cNvGrpSpPr/>
              <p:nvPr/>
            </p:nvGrpSpPr>
            <p:grpSpPr>
              <a:xfrm>
                <a:off x="7368409" y="2723639"/>
                <a:ext cx="6996337" cy="1674305"/>
                <a:chOff x="7034710" y="2983317"/>
                <a:chExt cx="6996337" cy="1674305"/>
              </a:xfrm>
            </p:grpSpPr>
            <p:sp>
              <p:nvSpPr>
                <p:cNvPr id="31" name="Oval 30"/>
                <p:cNvSpPr/>
                <p:nvPr/>
              </p:nvSpPr>
              <p:spPr bwMode="auto">
                <a:xfrm>
                  <a:off x="7034710" y="3409890"/>
                  <a:ext cx="794688" cy="794688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0" tIns="0" rIns="0" bIns="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146304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56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Roboto"/>
                      <a:ea typeface="+mn-ea"/>
                      <a:cs typeface="+mn-cs"/>
                    </a:rPr>
                    <a:t>02</a:t>
                  </a:r>
                </a:p>
              </p:txBody>
            </p:sp>
            <p:sp>
              <p:nvSpPr>
                <p:cNvPr id="17" name="Inhaltsplatzhalter 4"/>
                <p:cNvSpPr txBox="1">
                  <a:spLocks/>
                </p:cNvSpPr>
                <p:nvPr/>
              </p:nvSpPr>
              <p:spPr>
                <a:xfrm>
                  <a:off x="8078786" y="2983317"/>
                  <a:ext cx="5952261" cy="1674305"/>
                </a:xfrm>
                <a:prstGeom prst="rect">
                  <a:avLst/>
                </a:prstGeom>
              </p:spPr>
              <p:txBody>
                <a:bodyPr wrap="square" lIns="0" tIns="0" rIns="0" bIns="0" anchor="ctr">
                  <a:spAutoFit/>
                </a:bodyPr>
                <a:lstStyle>
                  <a:lvl1pPr marL="272967" indent="-272967" algn="l" defTabSz="914127" rtl="0" eaLnBrk="1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1000"/>
                    </a:spcAft>
                    <a:buFont typeface="Wingdings" panose="05000000000000000000" pitchFamily="2" charset="2"/>
                    <a:buChar char="§"/>
                    <a:defRPr sz="2300" kern="1200">
                      <a:solidFill>
                        <a:schemeClr val="bg1"/>
                      </a:solidFill>
                      <a:latin typeface="Calibri Light" panose="020F0302020204030204" pitchFamily="34" charset="0"/>
                      <a:ea typeface="+mn-ea"/>
                      <a:cs typeface="+mn-cs"/>
                    </a:defRPr>
                  </a:lvl1pPr>
                  <a:lvl2pPr marL="807798" indent="-272967" algn="l" defTabSz="914127" rtl="0" eaLnBrk="1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1000"/>
                    </a:spcAft>
                    <a:buFont typeface="Symbol" panose="05050102010706020507" pitchFamily="18" charset="2"/>
                    <a:buChar char="-"/>
                    <a:defRPr sz="2000" kern="1200">
                      <a:solidFill>
                        <a:schemeClr val="bg1"/>
                      </a:solidFill>
                      <a:latin typeface="Calibri Light" panose="020F0302020204030204" pitchFamily="34" charset="0"/>
                      <a:ea typeface="+mn-ea"/>
                      <a:cs typeface="+mn-cs"/>
                    </a:defRPr>
                  </a:lvl2pPr>
                  <a:lvl3pPr marL="1080764" indent="-177748" algn="l" defTabSz="914127" rtl="0" eaLnBrk="1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1000"/>
                    </a:spcAft>
                    <a:buFont typeface="Symbol" panose="05050102010706020507" pitchFamily="18" charset="2"/>
                    <a:buChar char="-"/>
                    <a:defRPr sz="1900" kern="1200">
                      <a:solidFill>
                        <a:schemeClr val="bg1"/>
                      </a:solidFill>
                      <a:latin typeface="Calibri Light" panose="020F0302020204030204" pitchFamily="34" charset="0"/>
                      <a:ea typeface="+mn-ea"/>
                      <a:cs typeface="+mn-cs"/>
                    </a:defRPr>
                  </a:lvl3pPr>
                  <a:lvl4pPr marL="1436256" indent="-177748" algn="l" defTabSz="914127" rtl="0" eaLnBrk="1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1000"/>
                    </a:spcAft>
                    <a:buFont typeface="Symbol" panose="05050102010706020507" pitchFamily="18" charset="2"/>
                    <a:buChar char="-"/>
                    <a:defRPr sz="1600" kern="1200">
                      <a:solidFill>
                        <a:schemeClr val="bg1"/>
                      </a:solidFill>
                      <a:latin typeface="Calibri Light" panose="020F0302020204030204" pitchFamily="34" charset="0"/>
                      <a:ea typeface="+mn-ea"/>
                      <a:cs typeface="+mn-cs"/>
                    </a:defRPr>
                  </a:lvl4pPr>
                  <a:lvl5pPr marL="1793335" indent="-179335" algn="l" defTabSz="914127" rtl="0" eaLnBrk="1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1000"/>
                    </a:spcAft>
                    <a:buFont typeface="Symbol" panose="05050102010706020507" pitchFamily="18" charset="2"/>
                    <a:buChar char="-"/>
                    <a:defRPr sz="1600" kern="1200">
                      <a:solidFill>
                        <a:schemeClr val="bg1"/>
                      </a:solidFill>
                      <a:latin typeface="Calibri Light" panose="020F0302020204030204" pitchFamily="34" charset="0"/>
                      <a:ea typeface="+mn-ea"/>
                      <a:cs typeface="+mn-cs"/>
                    </a:defRPr>
                  </a:lvl5pPr>
                  <a:lvl6pPr marL="2513847" indent="-228532" algn="l" defTabSz="914127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0910" indent="-228532" algn="l" defTabSz="914127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7972" indent="-228532" algn="l" defTabSz="914127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5034" indent="-228532" algn="l" defTabSz="914127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146260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Wingdings" panose="05000000000000000000" pitchFamily="2" charset="2"/>
                    <a:buNone/>
                    <a:tabLst/>
                    <a:defRPr/>
                  </a:pPr>
                  <a:r>
                    <a:rPr kumimoji="0" lang="en-IN" sz="224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ED7D31"/>
                      </a:solidFill>
                      <a:effectLst/>
                      <a:uLnTx/>
                      <a:uFillTx/>
                      <a:latin typeface="Montserrat Bold" panose="00000800000000000000" charset="0"/>
                      <a:ea typeface="+mn-ea"/>
                      <a:cs typeface="+mn-cs"/>
                    </a:rPr>
                    <a:t>💡 Why I Chose Groq</a:t>
                  </a:r>
                </a:p>
                <a:p>
                  <a:pPr marL="0" marR="0" lvl="0" indent="0" algn="l" defTabSz="146260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Wingdings" panose="05000000000000000000" pitchFamily="2" charset="2"/>
                    <a:buNone/>
                    <a:tabLst/>
                    <a:defRPr/>
                  </a:pPr>
                  <a:endParaRPr kumimoji="0" lang="en-US" sz="22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1A59E"/>
                    </a:solidFill>
                    <a:effectLst/>
                    <a:uLnTx/>
                    <a:uFillTx/>
                    <a:latin typeface="Roboto"/>
                    <a:ea typeface="+mn-ea"/>
                    <a:cs typeface="+mn-cs"/>
                  </a:endParaRPr>
                </a:p>
                <a:p>
                  <a:pPr marL="272967" marR="0" lvl="0" indent="-272967" algn="l" defTabSz="146260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Wingdings" panose="05000000000000000000" pitchFamily="2" charset="2"/>
                    <a:buChar char="q"/>
                    <a:tabLst/>
                    <a:defRPr/>
                  </a:pPr>
                  <a:r>
                    <a:rPr kumimoji="0" lang="en-IN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44546A">
                          <a:lumMod val="75000"/>
                          <a:lumOff val="25000"/>
                        </a:srgbClr>
                      </a:solidFill>
                      <a:effectLst/>
                      <a:uLnTx/>
                      <a:uFillTx/>
                      <a:latin typeface="Tw Cen MT" panose="020B0602020104020603" pitchFamily="34" charset="0"/>
                      <a:ea typeface="+mn-ea"/>
                      <a:cs typeface="+mn-cs"/>
                    </a:rPr>
                    <a:t>⚡ Fast inference &amp; high accuracy</a:t>
                  </a:r>
                </a:p>
                <a:p>
                  <a:pPr marL="272967" marR="0" lvl="0" indent="-272967" algn="l" defTabSz="146260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Wingdings" panose="05000000000000000000" pitchFamily="2" charset="2"/>
                    <a:buChar char="q"/>
                    <a:tabLst/>
                    <a:defRPr/>
                  </a:pPr>
                  <a:r>
                    <a:rPr kumimoji="0" lang="en-IN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44546A">
                          <a:lumMod val="75000"/>
                          <a:lumOff val="25000"/>
                        </a:srgbClr>
                      </a:solidFill>
                      <a:effectLst/>
                      <a:uLnTx/>
                      <a:uFillTx/>
                      <a:latin typeface="Tw Cen MT" panose="020B0602020104020603" pitchFamily="34" charset="0"/>
                      <a:ea typeface="+mn-ea"/>
                      <a:cs typeface="+mn-cs"/>
                    </a:rPr>
                    <a:t>📚 Large context support</a:t>
                  </a:r>
                </a:p>
                <a:p>
                  <a:pPr marL="272967" marR="0" lvl="0" indent="-272967" algn="l" defTabSz="146260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Wingdings" panose="05000000000000000000" pitchFamily="2" charset="2"/>
                    <a:buChar char="q"/>
                    <a:tabLst/>
                    <a:defRPr/>
                  </a:pPr>
                  <a:r>
                    <a:rPr kumimoji="0" lang="en-IN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44546A">
                          <a:lumMod val="75000"/>
                          <a:lumOff val="25000"/>
                        </a:srgbClr>
                      </a:solidFill>
                      <a:effectLst/>
                      <a:uLnTx/>
                      <a:uFillTx/>
                      <a:latin typeface="Tw Cen MT" panose="020B0602020104020603" pitchFamily="34" charset="0"/>
                      <a:ea typeface="+mn-ea"/>
                      <a:cs typeface="+mn-cs"/>
                    </a:rPr>
                    <a:t>🔗 Seamlessly works with LangChain</a:t>
                  </a:r>
                </a:p>
                <a:p>
                  <a:pPr marL="272967" marR="0" lvl="0" indent="-272967" algn="l" defTabSz="146260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Wingdings" panose="05000000000000000000" pitchFamily="2" charset="2"/>
                    <a:buChar char="q"/>
                    <a:tabLst/>
                    <a:defRPr/>
                  </a:pPr>
                  <a:r>
                    <a:rPr kumimoji="0" lang="en-IN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44546A">
                          <a:lumMod val="75000"/>
                          <a:lumOff val="25000"/>
                        </a:srgbClr>
                      </a:solidFill>
                      <a:effectLst/>
                      <a:uLnTx/>
                      <a:uFillTx/>
                      <a:latin typeface="Tw Cen MT" panose="020B0602020104020603" pitchFamily="34" charset="0"/>
                      <a:ea typeface="+mn-ea"/>
                      <a:cs typeface="+mn-cs"/>
                    </a:rPr>
                    <a:t>🧠 Better factual summarization than other models</a:t>
                  </a:r>
                  <a:endParaRPr kumimoji="0" lang="en-US" sz="168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4546A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Tw Cen MT" panose="020B0602020104020603" pitchFamily="34" charset="0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29869901-EE7D-BD02-98D6-862D5CB71BF5}"/>
                  </a:ext>
                </a:extLst>
              </p:cNvPr>
              <p:cNvGrpSpPr/>
              <p:nvPr/>
            </p:nvGrpSpPr>
            <p:grpSpPr>
              <a:xfrm>
                <a:off x="7368409" y="4656506"/>
                <a:ext cx="6960805" cy="1534779"/>
                <a:chOff x="7038177" y="4616455"/>
                <a:chExt cx="6960805" cy="1534779"/>
              </a:xfrm>
            </p:grpSpPr>
            <p:sp>
              <p:nvSpPr>
                <p:cNvPr id="36" name="Oval 35"/>
                <p:cNvSpPr/>
                <p:nvPr/>
              </p:nvSpPr>
              <p:spPr bwMode="auto">
                <a:xfrm>
                  <a:off x="7038177" y="4908909"/>
                  <a:ext cx="794688" cy="794688"/>
                </a:xfrm>
                <a:prstGeom prst="ellipse">
                  <a:avLst/>
                </a:prstGeom>
                <a:solidFill>
                  <a:schemeClr val="accent3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0" tIns="0" rIns="0" bIns="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146304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56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Roboto"/>
                      <a:ea typeface="+mn-ea"/>
                      <a:cs typeface="+mn-cs"/>
                    </a:rPr>
                    <a:t>03</a:t>
                  </a:r>
                </a:p>
              </p:txBody>
            </p:sp>
            <p:sp>
              <p:nvSpPr>
                <p:cNvPr id="18" name="Inhaltsplatzhalter 4"/>
                <p:cNvSpPr txBox="1">
                  <a:spLocks/>
                </p:cNvSpPr>
                <p:nvPr/>
              </p:nvSpPr>
              <p:spPr>
                <a:xfrm>
                  <a:off x="8046721" y="4616455"/>
                  <a:ext cx="5952261" cy="1534779"/>
                </a:xfrm>
                <a:prstGeom prst="rect">
                  <a:avLst/>
                </a:prstGeom>
              </p:spPr>
              <p:txBody>
                <a:bodyPr wrap="square" lIns="0" tIns="0" rIns="0" bIns="0" anchor="ctr">
                  <a:spAutoFit/>
                </a:bodyPr>
                <a:lstStyle>
                  <a:lvl1pPr marL="272967" indent="-272967" algn="l" defTabSz="914127" rtl="0" eaLnBrk="1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1000"/>
                    </a:spcAft>
                    <a:buFont typeface="Wingdings" panose="05000000000000000000" pitchFamily="2" charset="2"/>
                    <a:buChar char="§"/>
                    <a:defRPr sz="2300" kern="1200">
                      <a:solidFill>
                        <a:schemeClr val="bg1"/>
                      </a:solidFill>
                      <a:latin typeface="Calibri Light" panose="020F0302020204030204" pitchFamily="34" charset="0"/>
                      <a:ea typeface="+mn-ea"/>
                      <a:cs typeface="+mn-cs"/>
                    </a:defRPr>
                  </a:lvl1pPr>
                  <a:lvl2pPr marL="807798" indent="-272967" algn="l" defTabSz="914127" rtl="0" eaLnBrk="1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1000"/>
                    </a:spcAft>
                    <a:buFont typeface="Symbol" panose="05050102010706020507" pitchFamily="18" charset="2"/>
                    <a:buChar char="-"/>
                    <a:defRPr sz="2000" kern="1200">
                      <a:solidFill>
                        <a:schemeClr val="bg1"/>
                      </a:solidFill>
                      <a:latin typeface="Calibri Light" panose="020F0302020204030204" pitchFamily="34" charset="0"/>
                      <a:ea typeface="+mn-ea"/>
                      <a:cs typeface="+mn-cs"/>
                    </a:defRPr>
                  </a:lvl2pPr>
                  <a:lvl3pPr marL="1080764" indent="-177748" algn="l" defTabSz="914127" rtl="0" eaLnBrk="1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1000"/>
                    </a:spcAft>
                    <a:buFont typeface="Symbol" panose="05050102010706020507" pitchFamily="18" charset="2"/>
                    <a:buChar char="-"/>
                    <a:defRPr sz="1900" kern="1200">
                      <a:solidFill>
                        <a:schemeClr val="bg1"/>
                      </a:solidFill>
                      <a:latin typeface="Calibri Light" panose="020F0302020204030204" pitchFamily="34" charset="0"/>
                      <a:ea typeface="+mn-ea"/>
                      <a:cs typeface="+mn-cs"/>
                    </a:defRPr>
                  </a:lvl3pPr>
                  <a:lvl4pPr marL="1436256" indent="-177748" algn="l" defTabSz="914127" rtl="0" eaLnBrk="1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1000"/>
                    </a:spcAft>
                    <a:buFont typeface="Symbol" panose="05050102010706020507" pitchFamily="18" charset="2"/>
                    <a:buChar char="-"/>
                    <a:defRPr sz="1600" kern="1200">
                      <a:solidFill>
                        <a:schemeClr val="bg1"/>
                      </a:solidFill>
                      <a:latin typeface="Calibri Light" panose="020F0302020204030204" pitchFamily="34" charset="0"/>
                      <a:ea typeface="+mn-ea"/>
                      <a:cs typeface="+mn-cs"/>
                    </a:defRPr>
                  </a:lvl4pPr>
                  <a:lvl5pPr marL="1793335" indent="-179335" algn="l" defTabSz="914127" rtl="0" eaLnBrk="1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1000"/>
                    </a:spcAft>
                    <a:buFont typeface="Symbol" panose="05050102010706020507" pitchFamily="18" charset="2"/>
                    <a:buChar char="-"/>
                    <a:defRPr sz="1600" kern="1200">
                      <a:solidFill>
                        <a:schemeClr val="bg1"/>
                      </a:solidFill>
                      <a:latin typeface="Calibri Light" panose="020F0302020204030204" pitchFamily="34" charset="0"/>
                      <a:ea typeface="+mn-ea"/>
                      <a:cs typeface="+mn-cs"/>
                    </a:defRPr>
                  </a:lvl5pPr>
                  <a:lvl6pPr marL="2513847" indent="-228532" algn="l" defTabSz="914127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0910" indent="-228532" algn="l" defTabSz="914127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7972" indent="-228532" algn="l" defTabSz="914127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5034" indent="-228532" algn="l" defTabSz="914127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146260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Wingdings" panose="05000000000000000000" pitchFamily="2" charset="2"/>
                    <a:buNone/>
                    <a:tabLst/>
                    <a:defRPr/>
                  </a:pPr>
                  <a:r>
                    <a:rPr kumimoji="0" lang="en-IN" sz="224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A5A5A5"/>
                      </a:solidFill>
                      <a:effectLst/>
                      <a:uLnTx/>
                      <a:uFillTx/>
                      <a:latin typeface="Montserrat Bold" panose="00000800000000000000" charset="0"/>
                      <a:ea typeface="+mn-ea"/>
                      <a:cs typeface="+mn-cs"/>
                    </a:rPr>
                    <a:t>🛡️ Security Features</a:t>
                  </a:r>
                </a:p>
                <a:p>
                  <a:pPr marL="0" marR="0" lvl="0" indent="0" algn="l" defTabSz="1462603" rtl="0" eaLnBrk="1" fontAlgn="auto" latinLnBrk="0" hangingPunct="1">
                    <a:lnSpc>
                      <a:spcPts val="16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Wingdings" panose="05000000000000000000" pitchFamily="2" charset="2"/>
                    <a:buNone/>
                    <a:tabLst/>
                    <a:defRPr/>
                  </a:pPr>
                  <a:endParaRPr kumimoji="0" lang="en-IN" sz="22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A5A5A5"/>
                    </a:solidFill>
                    <a:effectLst/>
                    <a:uLnTx/>
                    <a:uFillTx/>
                    <a:latin typeface="Montserrat Bold" panose="00000800000000000000" charset="0"/>
                    <a:ea typeface="+mn-ea"/>
                    <a:cs typeface="+mn-cs"/>
                  </a:endParaRPr>
                </a:p>
                <a:p>
                  <a:pPr marL="272967" marR="0" lvl="0" indent="-272967" algn="l" defTabSz="146260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Wingdings" panose="05000000000000000000" pitchFamily="2" charset="2"/>
                    <a:buChar char="q"/>
                    <a:tabLst/>
                    <a:defRPr/>
                  </a:pPr>
                  <a:r>
                    <a:rPr kumimoji="0" lang="en-IN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44546A">
                          <a:lumMod val="75000"/>
                          <a:lumOff val="25000"/>
                        </a:srgbClr>
                      </a:solidFill>
                      <a:effectLst/>
                      <a:uLnTx/>
                      <a:uFillTx/>
                      <a:latin typeface="Tw Cen MT" panose="020B0602020104020603" pitchFamily="34" charset="0"/>
                      <a:ea typeface="+mn-ea"/>
                      <a:cs typeface="+mn-cs"/>
                    </a:rPr>
                    <a:t>🧑‍💼 Username &amp; password gate</a:t>
                  </a:r>
                </a:p>
                <a:p>
                  <a:pPr marL="272967" marR="0" lvl="0" indent="-272967" algn="l" defTabSz="146260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Wingdings" panose="05000000000000000000" pitchFamily="2" charset="2"/>
                    <a:buChar char="q"/>
                    <a:tabLst/>
                    <a:defRPr/>
                  </a:pPr>
                  <a:r>
                    <a:rPr kumimoji="0" lang="en-IN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44546A">
                          <a:lumMod val="75000"/>
                          <a:lumOff val="25000"/>
                        </a:srgbClr>
                      </a:solidFill>
                      <a:effectLst/>
                      <a:uLnTx/>
                      <a:uFillTx/>
                      <a:latin typeface="Tw Cen MT" panose="020B0602020104020603" pitchFamily="34" charset="0"/>
                      <a:ea typeface="+mn-ea"/>
                      <a:cs typeface="+mn-cs"/>
                    </a:rPr>
                    <a:t>💬 Hint system for credentials</a:t>
                  </a:r>
                </a:p>
                <a:p>
                  <a:pPr marL="272967" marR="0" lvl="0" indent="-272967" algn="l" defTabSz="146260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Wingdings" panose="05000000000000000000" pitchFamily="2" charset="2"/>
                    <a:buChar char="q"/>
                    <a:tabLst/>
                    <a:defRPr/>
                  </a:pPr>
                  <a:r>
                    <a:rPr kumimoji="0" lang="en-IN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44546A">
                          <a:lumMod val="75000"/>
                          <a:lumOff val="25000"/>
                        </a:srgbClr>
                      </a:solidFill>
                      <a:effectLst/>
                      <a:uLnTx/>
                      <a:uFillTx/>
                      <a:latin typeface="Tw Cen MT" panose="020B0602020104020603" pitchFamily="34" charset="0"/>
                      <a:ea typeface="+mn-ea"/>
                      <a:cs typeface="+mn-cs"/>
                    </a:rPr>
                    <a:t>🔄 Login state persists during session</a:t>
                  </a:r>
                </a:p>
                <a:p>
                  <a:pPr marL="272967" marR="0" lvl="0" indent="-272967" algn="l" defTabSz="146260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Wingdings" panose="05000000000000000000" pitchFamily="2" charset="2"/>
                    <a:buChar char="q"/>
                    <a:tabLst/>
                    <a:defRPr/>
                  </a:pPr>
                  <a:r>
                    <a:rPr kumimoji="0" lang="en-IN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44546A">
                          <a:lumMod val="75000"/>
                          <a:lumOff val="25000"/>
                        </a:srgbClr>
                      </a:solidFill>
                      <a:effectLst/>
                      <a:uLnTx/>
                      <a:uFillTx/>
                      <a:latin typeface="Tw Cen MT" panose="020B0602020104020603" pitchFamily="34" charset="0"/>
                      <a:ea typeface="+mn-ea"/>
                      <a:cs typeface="+mn-cs"/>
                    </a:rPr>
                    <a:t>❌ Shows error for wrong login</a:t>
                  </a:r>
                  <a:endPara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4546A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Tw Cen MT" panose="020B0602020104020603" pitchFamily="34" charset="0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FD589DD9-4D9F-C964-FE2C-379D08BFC800}"/>
                  </a:ext>
                </a:extLst>
              </p:cNvPr>
              <p:cNvGrpSpPr/>
              <p:nvPr/>
            </p:nvGrpSpPr>
            <p:grpSpPr>
              <a:xfrm>
                <a:off x="7406464" y="6573438"/>
                <a:ext cx="6986277" cy="1042337"/>
                <a:chOff x="7040700" y="6233658"/>
                <a:chExt cx="6986277" cy="1042337"/>
              </a:xfrm>
            </p:grpSpPr>
            <p:sp>
              <p:nvSpPr>
                <p:cNvPr id="28" name="Oval 27"/>
                <p:cNvSpPr/>
                <p:nvPr/>
              </p:nvSpPr>
              <p:spPr bwMode="auto">
                <a:xfrm>
                  <a:off x="7040700" y="6407928"/>
                  <a:ext cx="794688" cy="794688"/>
                </a:xfrm>
                <a:prstGeom prst="ellipse">
                  <a:avLst/>
                </a:prstGeom>
                <a:solidFill>
                  <a:schemeClr val="accent4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0" tIns="0" rIns="0" bIns="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146304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56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Roboto"/>
                      <a:ea typeface="+mn-ea"/>
                      <a:cs typeface="+mn-cs"/>
                    </a:rPr>
                    <a:t>04</a:t>
                  </a:r>
                </a:p>
              </p:txBody>
            </p:sp>
            <p:sp>
              <p:nvSpPr>
                <p:cNvPr id="19" name="Inhaltsplatzhalter 4"/>
                <p:cNvSpPr txBox="1">
                  <a:spLocks/>
                </p:cNvSpPr>
                <p:nvPr/>
              </p:nvSpPr>
              <p:spPr>
                <a:xfrm>
                  <a:off x="8074716" y="6233658"/>
                  <a:ext cx="5952261" cy="1042337"/>
                </a:xfrm>
                <a:prstGeom prst="rect">
                  <a:avLst/>
                </a:prstGeom>
              </p:spPr>
              <p:txBody>
                <a:bodyPr wrap="square" lIns="0" tIns="0" rIns="0" bIns="0" anchor="ctr">
                  <a:spAutoFit/>
                </a:bodyPr>
                <a:lstStyle>
                  <a:lvl1pPr marL="272967" indent="-272967" algn="l" defTabSz="914127" rtl="0" eaLnBrk="1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1000"/>
                    </a:spcAft>
                    <a:buFont typeface="Wingdings" panose="05000000000000000000" pitchFamily="2" charset="2"/>
                    <a:buChar char="§"/>
                    <a:defRPr sz="2300" kern="1200">
                      <a:solidFill>
                        <a:schemeClr val="bg1"/>
                      </a:solidFill>
                      <a:latin typeface="Calibri Light" panose="020F0302020204030204" pitchFamily="34" charset="0"/>
                      <a:ea typeface="+mn-ea"/>
                      <a:cs typeface="+mn-cs"/>
                    </a:defRPr>
                  </a:lvl1pPr>
                  <a:lvl2pPr marL="807798" indent="-272967" algn="l" defTabSz="914127" rtl="0" eaLnBrk="1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1000"/>
                    </a:spcAft>
                    <a:buFont typeface="Symbol" panose="05050102010706020507" pitchFamily="18" charset="2"/>
                    <a:buChar char="-"/>
                    <a:defRPr sz="2000" kern="1200">
                      <a:solidFill>
                        <a:schemeClr val="bg1"/>
                      </a:solidFill>
                      <a:latin typeface="Calibri Light" panose="020F0302020204030204" pitchFamily="34" charset="0"/>
                      <a:ea typeface="+mn-ea"/>
                      <a:cs typeface="+mn-cs"/>
                    </a:defRPr>
                  </a:lvl2pPr>
                  <a:lvl3pPr marL="1080764" indent="-177748" algn="l" defTabSz="914127" rtl="0" eaLnBrk="1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1000"/>
                    </a:spcAft>
                    <a:buFont typeface="Symbol" panose="05050102010706020507" pitchFamily="18" charset="2"/>
                    <a:buChar char="-"/>
                    <a:defRPr sz="1900" kern="1200">
                      <a:solidFill>
                        <a:schemeClr val="bg1"/>
                      </a:solidFill>
                      <a:latin typeface="Calibri Light" panose="020F0302020204030204" pitchFamily="34" charset="0"/>
                      <a:ea typeface="+mn-ea"/>
                      <a:cs typeface="+mn-cs"/>
                    </a:defRPr>
                  </a:lvl3pPr>
                  <a:lvl4pPr marL="1436256" indent="-177748" algn="l" defTabSz="914127" rtl="0" eaLnBrk="1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1000"/>
                    </a:spcAft>
                    <a:buFont typeface="Symbol" panose="05050102010706020507" pitchFamily="18" charset="2"/>
                    <a:buChar char="-"/>
                    <a:defRPr sz="1600" kern="1200">
                      <a:solidFill>
                        <a:schemeClr val="bg1"/>
                      </a:solidFill>
                      <a:latin typeface="Calibri Light" panose="020F0302020204030204" pitchFamily="34" charset="0"/>
                      <a:ea typeface="+mn-ea"/>
                      <a:cs typeface="+mn-cs"/>
                    </a:defRPr>
                  </a:lvl4pPr>
                  <a:lvl5pPr marL="1793335" indent="-179335" algn="l" defTabSz="914127" rtl="0" eaLnBrk="1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1000"/>
                    </a:spcAft>
                    <a:buFont typeface="Symbol" panose="05050102010706020507" pitchFamily="18" charset="2"/>
                    <a:buChar char="-"/>
                    <a:defRPr sz="1600" kern="1200">
                      <a:solidFill>
                        <a:schemeClr val="bg1"/>
                      </a:solidFill>
                      <a:latin typeface="Calibri Light" panose="020F0302020204030204" pitchFamily="34" charset="0"/>
                      <a:ea typeface="+mn-ea"/>
                      <a:cs typeface="+mn-cs"/>
                    </a:defRPr>
                  </a:lvl5pPr>
                  <a:lvl6pPr marL="2513847" indent="-228532" algn="l" defTabSz="914127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0910" indent="-228532" algn="l" defTabSz="914127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7972" indent="-228532" algn="l" defTabSz="914127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5034" indent="-228532" algn="l" defTabSz="914127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146260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1600"/>
                    </a:spcAft>
                    <a:buClrTx/>
                    <a:buSzTx/>
                    <a:buFont typeface="Wingdings" panose="05000000000000000000" pitchFamily="2" charset="2"/>
                    <a:buNone/>
                    <a:tabLst/>
                    <a:defRPr/>
                  </a:pPr>
                  <a:r>
                    <a:rPr kumimoji="0" lang="en-US" sz="224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C000"/>
                      </a:solidFill>
                      <a:effectLst/>
                      <a:uLnTx/>
                      <a:uFillTx/>
                      <a:latin typeface="Montserrat Bold" panose="00000800000000000000" charset="0"/>
                      <a:ea typeface="+mn-ea"/>
                      <a:cs typeface="+mn-cs"/>
                    </a:rPr>
                    <a:t>🧼 Reset Functionality</a:t>
                  </a:r>
                  <a:endParaRPr kumimoji="0" lang="en-US" sz="22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1A59E"/>
                    </a:solidFill>
                    <a:effectLst/>
                    <a:uLnTx/>
                    <a:uFillTx/>
                    <a:latin typeface="Roboto"/>
                    <a:ea typeface="+mn-ea"/>
                    <a:cs typeface="+mn-cs"/>
                  </a:endParaRPr>
                </a:p>
                <a:p>
                  <a:pPr marL="272967" marR="0" lvl="0" indent="-272967" algn="l" defTabSz="146260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Wingdings" panose="05000000000000000000" pitchFamily="2" charset="2"/>
                    <a:buChar char="q"/>
                    <a:tabLst/>
                    <a:defRPr/>
                  </a:pPr>
                  <a:r>
                    <a:rPr kumimoji="0" lang="en-IN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44546A">
                          <a:lumMod val="75000"/>
                          <a:lumOff val="25000"/>
                        </a:srgbClr>
                      </a:solidFill>
                      <a:effectLst/>
                      <a:uLnTx/>
                      <a:uFillTx/>
                      <a:latin typeface="Tw Cen MT" panose="020B0602020104020603" pitchFamily="34" charset="0"/>
                      <a:ea typeface="+mn-ea"/>
                      <a:cs typeface="+mn-cs"/>
                    </a:rPr>
                    <a:t>🧹 Clears all user input and response</a:t>
                  </a:r>
                </a:p>
                <a:p>
                  <a:pPr marL="272967" marR="0" lvl="0" indent="-272967" algn="l" defTabSz="146260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Wingdings" panose="05000000000000000000" pitchFamily="2" charset="2"/>
                    <a:buChar char="q"/>
                    <a:tabLst/>
                    <a:defRPr/>
                  </a:pPr>
                  <a:r>
                    <a:rPr kumimoji="0" lang="en-IN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44546A">
                          <a:lumMod val="75000"/>
                          <a:lumOff val="25000"/>
                        </a:srgbClr>
                      </a:solidFill>
                      <a:effectLst/>
                      <a:uLnTx/>
                      <a:uFillTx/>
                      <a:latin typeface="Tw Cen MT" panose="020B0602020104020603" pitchFamily="34" charset="0"/>
                      <a:ea typeface="+mn-ea"/>
                      <a:cs typeface="+mn-cs"/>
                    </a:rPr>
                    <a:t> Keeps login active after reset</a:t>
                  </a:r>
                  <a:endPara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4546A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Tw Cen MT" panose="020B0602020104020603" pitchFamily="34" charset="0"/>
                    <a:ea typeface="+mn-ea"/>
                    <a:cs typeface="+mn-cs"/>
                  </a:endParaRPr>
                </a:p>
              </p:txBody>
            </p:sp>
          </p:grpSp>
          <p:cxnSp>
            <p:nvCxnSpPr>
              <p:cNvPr id="4" name="Straight Connector 3"/>
              <p:cNvCxnSpPr>
                <a:cxnSpLocks/>
              </p:cNvCxnSpPr>
              <p:nvPr/>
            </p:nvCxnSpPr>
            <p:spPr>
              <a:xfrm>
                <a:off x="7073799" y="1238792"/>
                <a:ext cx="0" cy="6549741"/>
              </a:xfrm>
              <a:prstGeom prst="line">
                <a:avLst/>
              </a:prstGeom>
              <a:ln w="28575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996DA51-6334-2C0E-44DF-D4B5307C1A01}"/>
                  </a:ext>
                </a:extLst>
              </p:cNvPr>
              <p:cNvSpPr txBox="1"/>
              <p:nvPr/>
            </p:nvSpPr>
            <p:spPr>
              <a:xfrm>
                <a:off x="75307" y="38747"/>
                <a:ext cx="14458265" cy="6599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7000"/>
                  </a:lnSpc>
                  <a:spcBef>
                    <a:spcPts val="0"/>
                  </a:spcBef>
                  <a:spcAft>
                    <a:spcPts val="12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3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B0F0"/>
                    </a:solidFill>
                    <a:effectLst/>
                    <a:uLnTx/>
                    <a:uFillTx/>
                    <a:latin typeface="Russo One" panose="02000503050000020004" pitchFamily="2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🤖 Why Groq LLM (LLaMA3) | 🔐 Authentication Logic </a:t>
                </a:r>
                <a:endParaRPr kumimoji="0" lang="en-IN" sz="2000" b="0" i="0" u="none" strike="noStrike" kern="1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Russo One" panose="02000503050000020004" pitchFamily="2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E391FC0E-14BC-6042-CF9D-1C0704532145}"/>
                  </a:ext>
                </a:extLst>
              </p:cNvPr>
              <p:cNvGrpSpPr/>
              <p:nvPr/>
            </p:nvGrpSpPr>
            <p:grpSpPr>
              <a:xfrm>
                <a:off x="7406464" y="1346405"/>
                <a:ext cx="6990347" cy="799747"/>
                <a:chOff x="7040700" y="1163523"/>
                <a:chExt cx="6990347" cy="799747"/>
              </a:xfrm>
            </p:grpSpPr>
            <p:sp>
              <p:nvSpPr>
                <p:cNvPr id="26" name="Oval 25"/>
                <p:cNvSpPr/>
                <p:nvPr/>
              </p:nvSpPr>
              <p:spPr bwMode="auto">
                <a:xfrm>
                  <a:off x="7040700" y="1168582"/>
                  <a:ext cx="794688" cy="794688"/>
                </a:xfrm>
                <a:prstGeom prst="ellipse">
                  <a:avLst/>
                </a:prstGeom>
                <a:solidFill>
                  <a:schemeClr val="accent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0" tIns="0" rIns="0" bIns="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146304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56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Roboto"/>
                      <a:ea typeface="+mn-ea"/>
                      <a:cs typeface="+mn-cs"/>
                    </a:rPr>
                    <a:t>01</a:t>
                  </a:r>
                </a:p>
              </p:txBody>
            </p:sp>
            <p:sp>
              <p:nvSpPr>
                <p:cNvPr id="2" name="Inhaltsplatzhalter 4">
                  <a:extLst>
                    <a:ext uri="{FF2B5EF4-FFF2-40B4-BE49-F238E27FC236}">
                      <a16:creationId xmlns:a16="http://schemas.microsoft.com/office/drawing/2014/main" id="{4D51AB14-0E4D-1E7A-7842-8C5D565F5126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8078786" y="1163523"/>
                  <a:ext cx="5952261" cy="729495"/>
                </a:xfrm>
                <a:prstGeom prst="rect">
                  <a:avLst/>
                </a:prstGeom>
              </p:spPr>
              <p:txBody>
                <a:bodyPr wrap="square" lIns="0" tIns="0" rIns="0" bIns="0" anchor="ctr">
                  <a:spAutoFit/>
                </a:bodyPr>
                <a:lstStyle>
                  <a:lvl1pPr marL="272967" indent="-272967" algn="l" defTabSz="914127" rtl="0" eaLnBrk="1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1000"/>
                    </a:spcAft>
                    <a:buFont typeface="Wingdings" panose="05000000000000000000" pitchFamily="2" charset="2"/>
                    <a:buChar char="§"/>
                    <a:defRPr sz="2300" kern="1200">
                      <a:solidFill>
                        <a:schemeClr val="bg1"/>
                      </a:solidFill>
                      <a:latin typeface="Calibri Light" panose="020F0302020204030204" pitchFamily="34" charset="0"/>
                      <a:ea typeface="+mn-ea"/>
                      <a:cs typeface="+mn-cs"/>
                    </a:defRPr>
                  </a:lvl1pPr>
                  <a:lvl2pPr marL="807798" indent="-272967" algn="l" defTabSz="914127" rtl="0" eaLnBrk="1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1000"/>
                    </a:spcAft>
                    <a:buFont typeface="Symbol" panose="05050102010706020507" pitchFamily="18" charset="2"/>
                    <a:buChar char="-"/>
                    <a:defRPr sz="2000" kern="1200">
                      <a:solidFill>
                        <a:schemeClr val="bg1"/>
                      </a:solidFill>
                      <a:latin typeface="Calibri Light" panose="020F0302020204030204" pitchFamily="34" charset="0"/>
                      <a:ea typeface="+mn-ea"/>
                      <a:cs typeface="+mn-cs"/>
                    </a:defRPr>
                  </a:lvl2pPr>
                  <a:lvl3pPr marL="1080764" indent="-177748" algn="l" defTabSz="914127" rtl="0" eaLnBrk="1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1000"/>
                    </a:spcAft>
                    <a:buFont typeface="Symbol" panose="05050102010706020507" pitchFamily="18" charset="2"/>
                    <a:buChar char="-"/>
                    <a:defRPr sz="1900" kern="1200">
                      <a:solidFill>
                        <a:schemeClr val="bg1"/>
                      </a:solidFill>
                      <a:latin typeface="Calibri Light" panose="020F0302020204030204" pitchFamily="34" charset="0"/>
                      <a:ea typeface="+mn-ea"/>
                      <a:cs typeface="+mn-cs"/>
                    </a:defRPr>
                  </a:lvl3pPr>
                  <a:lvl4pPr marL="1436256" indent="-177748" algn="l" defTabSz="914127" rtl="0" eaLnBrk="1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1000"/>
                    </a:spcAft>
                    <a:buFont typeface="Symbol" panose="05050102010706020507" pitchFamily="18" charset="2"/>
                    <a:buChar char="-"/>
                    <a:defRPr sz="1600" kern="1200">
                      <a:solidFill>
                        <a:schemeClr val="bg1"/>
                      </a:solidFill>
                      <a:latin typeface="Calibri Light" panose="020F0302020204030204" pitchFamily="34" charset="0"/>
                      <a:ea typeface="+mn-ea"/>
                      <a:cs typeface="+mn-cs"/>
                    </a:defRPr>
                  </a:lvl4pPr>
                  <a:lvl5pPr marL="1793335" indent="-179335" algn="l" defTabSz="914127" rtl="0" eaLnBrk="1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1000"/>
                    </a:spcAft>
                    <a:buFont typeface="Symbol" panose="05050102010706020507" pitchFamily="18" charset="2"/>
                    <a:buChar char="-"/>
                    <a:defRPr sz="1600" kern="1200">
                      <a:solidFill>
                        <a:schemeClr val="bg1"/>
                      </a:solidFill>
                      <a:latin typeface="Calibri Light" panose="020F0302020204030204" pitchFamily="34" charset="0"/>
                      <a:ea typeface="+mn-ea"/>
                      <a:cs typeface="+mn-cs"/>
                    </a:defRPr>
                  </a:lvl5pPr>
                  <a:lvl6pPr marL="2513847" indent="-228532" algn="l" defTabSz="914127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0910" indent="-228532" algn="l" defTabSz="914127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7972" indent="-228532" algn="l" defTabSz="914127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5034" indent="-228532" algn="l" defTabSz="914127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146260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Wingdings" panose="05000000000000000000" pitchFamily="2" charset="2"/>
                    <a:buNone/>
                    <a:tabLst/>
                    <a:defRPr/>
                  </a:pPr>
                  <a:r>
                    <a:rPr kumimoji="0" lang="en-US" sz="224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4472C4"/>
                      </a:solidFill>
                      <a:effectLst/>
                      <a:uLnTx/>
                      <a:uFillTx/>
                      <a:latin typeface="Montserrat Bold" panose="00000800000000000000" charset="0"/>
                      <a:ea typeface="+mn-ea"/>
                      <a:cs typeface="+mn-cs"/>
                    </a:rPr>
                    <a:t>🧠 Model Used</a:t>
                  </a:r>
                </a:p>
                <a:p>
                  <a:pPr marL="0" marR="0" lvl="0" indent="0" algn="l" defTabSz="1462603" rtl="0" eaLnBrk="1" fontAlgn="auto" latinLnBrk="0" hangingPunct="1">
                    <a:lnSpc>
                      <a:spcPts val="14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Wingdings" panose="05000000000000000000" pitchFamily="2" charset="2"/>
                    <a:buNone/>
                    <a:tabLst/>
                    <a:defRPr/>
                  </a:pPr>
                  <a:endParaRPr kumimoji="0" lang="en-US" sz="22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1A59E"/>
                    </a:solidFill>
                    <a:effectLst/>
                    <a:uLnTx/>
                    <a:uFillTx/>
                    <a:latin typeface="Roboto"/>
                    <a:ea typeface="+mn-ea"/>
                    <a:cs typeface="+mn-cs"/>
                  </a:endParaRPr>
                </a:p>
                <a:p>
                  <a:pPr marL="272967" marR="0" lvl="0" indent="-272967" algn="l" defTabSz="1462603" rtl="0" eaLnBrk="1" fontAlgn="auto" latinLnBrk="0" hangingPunct="1">
                    <a:lnSpc>
                      <a:spcPts val="16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Wingdings" panose="05000000000000000000" pitchFamily="2" charset="2"/>
                    <a:buChar char="q"/>
                    <a:tabLst/>
                    <a:defRPr/>
                  </a:pPr>
                  <a:r>
                    <a:rPr kumimoji="0" lang="it-IT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44546A">
                          <a:lumMod val="75000"/>
                          <a:lumOff val="25000"/>
                        </a:srgbClr>
                      </a:solidFill>
                      <a:effectLst/>
                      <a:uLnTx/>
                      <a:uFillTx/>
                      <a:latin typeface="Tw Cen MT" panose="020B0602020104020603" pitchFamily="34" charset="0"/>
                      <a:ea typeface="+mn-ea"/>
                      <a:cs typeface="+mn-cs"/>
                    </a:rPr>
                    <a:t>🦾 LLaMA3-70B model via ChatGroq</a:t>
                  </a:r>
                  <a:endParaRPr kumimoji="0" lang="en-US" sz="168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4546A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Tw Cen MT" panose="020B0602020104020603" pitchFamily="34" charset="0"/>
                    <a:ea typeface="+mn-ea"/>
                    <a:cs typeface="+mn-cs"/>
                  </a:endParaRPr>
                </a:p>
              </p:txBody>
            </p:sp>
          </p:grpSp>
        </p:grp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7DE1C0D-9958-F764-1980-20592EDB39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3109" y="4209394"/>
              <a:ext cx="5917350" cy="394490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8D79B70-B86B-9E47-D634-D655C6EAB1D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15676" y="551185"/>
              <a:ext cx="3593661" cy="3593661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152400" dist="12000" dir="900000" sy="98000" kx="110000" ky="200000" algn="tl" rotWithShape="0">
                <a:srgbClr val="000000">
                  <a:alpha val="30000"/>
                </a:srgbClr>
              </a:outerShdw>
            </a:effectLst>
            <a:scene3d>
              <a:camera prst="perspectiveRelaxed">
                <a:rot lat="19800000" lon="1200000" rev="20820000"/>
              </a:camera>
              <a:lightRig rig="threePt" dir="t"/>
            </a:scene3d>
            <a:sp3d contourW="6350" prstMaterial="matte">
              <a:bevelT w="101600" h="101600"/>
              <a:contourClr>
                <a:srgbClr val="969696"/>
              </a:contourClr>
            </a:sp3d>
          </p:spPr>
        </p:pic>
      </p:grpSp>
    </p:spTree>
    <p:extLst>
      <p:ext uri="{BB962C8B-B14F-4D97-AF65-F5344CB8AC3E}">
        <p14:creationId xmlns:p14="http://schemas.microsoft.com/office/powerpoint/2010/main" val="16102173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89010104-6C53-283C-0FCF-59F20540EC76}"/>
              </a:ext>
            </a:extLst>
          </p:cNvPr>
          <p:cNvGrpSpPr/>
          <p:nvPr/>
        </p:nvGrpSpPr>
        <p:grpSpPr>
          <a:xfrm>
            <a:off x="281559" y="0"/>
            <a:ext cx="14348841" cy="8229600"/>
            <a:chOff x="281559" y="0"/>
            <a:chExt cx="14348841" cy="8229600"/>
          </a:xfrm>
        </p:grpSpPr>
        <p:pic>
          <p:nvPicPr>
            <p:cNvPr id="2" name="Image 0" descr="preencoded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43269" y="0"/>
              <a:ext cx="6587131" cy="8229600"/>
            </a:xfrm>
            <a:prstGeom prst="rect">
              <a:avLst/>
            </a:prstGeom>
          </p:spPr>
        </p:pic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5228F97C-F3F4-37D8-B9AB-6362B0A789D4}"/>
                </a:ext>
              </a:extLst>
            </p:cNvPr>
            <p:cNvGrpSpPr/>
            <p:nvPr/>
          </p:nvGrpSpPr>
          <p:grpSpPr>
            <a:xfrm>
              <a:off x="285155" y="5667862"/>
              <a:ext cx="7520264" cy="1097279"/>
              <a:chOff x="1394555" y="1920270"/>
              <a:chExt cx="4701445" cy="914400"/>
            </a:xfrm>
            <a:effectLst>
              <a:outerShdw blurRad="50800" dist="25400" dir="2700000" algn="tl" rotWithShape="0">
                <a:prstClr val="black">
                  <a:alpha val="20000"/>
                </a:prstClr>
              </a:outerShdw>
            </a:effectLst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16739D67-489D-D059-90F9-4782A5F6F264}"/>
                  </a:ext>
                </a:extLst>
              </p:cNvPr>
              <p:cNvSpPr/>
              <p:nvPr/>
            </p:nvSpPr>
            <p:spPr>
              <a:xfrm>
                <a:off x="1524000" y="1920270"/>
                <a:ext cx="4572000" cy="9144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09728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16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F0502020204030204"/>
                  <a:ea typeface="Roboto"/>
                  <a:cs typeface="+mn-cs"/>
                </a:endParaRPr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D3E3C56B-F515-1432-59BC-6E67B0BBD630}"/>
                  </a:ext>
                </a:extLst>
              </p:cNvPr>
              <p:cNvSpPr/>
              <p:nvPr/>
            </p:nvSpPr>
            <p:spPr>
              <a:xfrm rot="16200000" flipV="1">
                <a:off x="1648889" y="1848817"/>
                <a:ext cx="680054" cy="1188721"/>
              </a:xfrm>
              <a:custGeom>
                <a:avLst/>
                <a:gdLst>
                  <a:gd name="connsiteX0" fmla="*/ 680054 w 680054"/>
                  <a:gd name="connsiteY0" fmla="*/ 1188720 h 1188721"/>
                  <a:gd name="connsiteX1" fmla="*/ 680054 w 680054"/>
                  <a:gd name="connsiteY1" fmla="*/ 0 h 1188721"/>
                  <a:gd name="connsiteX2" fmla="*/ 131414 w 680054"/>
                  <a:gd name="connsiteY2" fmla="*/ 237744 h 1188721"/>
                  <a:gd name="connsiteX3" fmla="*/ 131414 w 680054"/>
                  <a:gd name="connsiteY3" fmla="*/ 1057306 h 1188721"/>
                  <a:gd name="connsiteX4" fmla="*/ 0 w 680054"/>
                  <a:gd name="connsiteY4" fmla="*/ 1057306 h 1188721"/>
                  <a:gd name="connsiteX5" fmla="*/ 131415 w 680054"/>
                  <a:gd name="connsiteY5" fmla="*/ 1188721 h 1188721"/>
                  <a:gd name="connsiteX6" fmla="*/ 131415 w 680054"/>
                  <a:gd name="connsiteY6" fmla="*/ 1188720 h 11887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80054" h="1188721">
                    <a:moveTo>
                      <a:pt x="680054" y="1188720"/>
                    </a:moveTo>
                    <a:lnTo>
                      <a:pt x="680054" y="0"/>
                    </a:lnTo>
                    <a:lnTo>
                      <a:pt x="131414" y="237744"/>
                    </a:lnTo>
                    <a:lnTo>
                      <a:pt x="131414" y="1057306"/>
                    </a:lnTo>
                    <a:lnTo>
                      <a:pt x="0" y="1057306"/>
                    </a:lnTo>
                    <a:lnTo>
                      <a:pt x="131415" y="1188721"/>
                    </a:lnTo>
                    <a:lnTo>
                      <a:pt x="131415" y="1188720"/>
                    </a:ln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109728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16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F0502020204030204"/>
                  <a:ea typeface="Roboto"/>
                  <a:cs typeface="+mn-cs"/>
                </a:endParaRPr>
              </a:p>
            </p:txBody>
          </p:sp>
          <p:sp>
            <p:nvSpPr>
              <p:cNvPr id="25" name="Right Triangle 24">
                <a:extLst>
                  <a:ext uri="{FF2B5EF4-FFF2-40B4-BE49-F238E27FC236}">
                    <a16:creationId xmlns:a16="http://schemas.microsoft.com/office/drawing/2014/main" id="{4C05E52C-2466-632A-763A-17AB9208F456}"/>
                  </a:ext>
                </a:extLst>
              </p:cNvPr>
              <p:cNvSpPr/>
              <p:nvPr/>
            </p:nvSpPr>
            <p:spPr>
              <a:xfrm flipH="1" flipV="1">
                <a:off x="1394555" y="2651790"/>
                <a:ext cx="131415" cy="131415"/>
              </a:xfrm>
              <a:prstGeom prst="rtTriangle">
                <a:avLst/>
              </a:prstGeom>
              <a:solidFill>
                <a:schemeClr val="tx1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09728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16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F0502020204030204"/>
                  <a:ea typeface="Roboto"/>
                  <a:cs typeface="+mn-cs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4062235-748D-CE0C-1BFA-BDEDC16E9C81}"/>
                  </a:ext>
                </a:extLst>
              </p:cNvPr>
              <p:cNvSpPr txBox="1"/>
              <p:nvPr/>
            </p:nvSpPr>
            <p:spPr>
              <a:xfrm>
                <a:off x="1416222" y="2238970"/>
                <a:ext cx="612045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109728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Roboto" panose="020F0502020204030204"/>
                    <a:ea typeface="Roboto"/>
                    <a:cs typeface="+mn-cs"/>
                  </a:rPr>
                  <a:t>STEP</a:t>
                </a: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D648B9A-A39F-ECC7-0DE3-3C5A0BBA5CC2}"/>
                  </a:ext>
                </a:extLst>
              </p:cNvPr>
              <p:cNvSpPr txBox="1"/>
              <p:nvPr/>
            </p:nvSpPr>
            <p:spPr>
              <a:xfrm>
                <a:off x="1872713" y="2177414"/>
                <a:ext cx="611408" cy="3847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109728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Roboto" panose="020F0502020204030204"/>
                    <a:ea typeface="Roboto"/>
                    <a:cs typeface="+mn-cs"/>
                  </a:rPr>
                  <a:t>05</a:t>
                </a:r>
              </a:p>
            </p:txBody>
          </p:sp>
          <p:sp>
            <p:nvSpPr>
              <p:cNvPr id="28" name="Lorem ipsum dolor sit amet, consectetur adipiscing elit, sed do eiusmod tempor incididunt ut labore et dolore magna reprehenderit in voluptate velit esse cillum.">
                <a:extLst>
                  <a:ext uri="{FF2B5EF4-FFF2-40B4-BE49-F238E27FC236}">
                    <a16:creationId xmlns:a16="http://schemas.microsoft.com/office/drawing/2014/main" id="{70CCE4A8-1DA9-2A30-9B79-9B77CCD64DB8}"/>
                  </a:ext>
                </a:extLst>
              </p:cNvPr>
              <p:cNvSpPr txBox="1"/>
              <p:nvPr/>
            </p:nvSpPr>
            <p:spPr>
              <a:xfrm flipH="1">
                <a:off x="2838635" y="2290858"/>
                <a:ext cx="3170728" cy="51803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60960" tIns="60960" rIns="60960" bIns="60960" numCol="1" anchor="t">
                <a:spAutoFit/>
              </a:bodyPr>
              <a:lstStyle>
                <a:defPPr>
                  <a:defRPr lang="en-US"/>
                </a:defPPr>
                <a:lvl1pPr defTabSz="1097280">
                  <a:lnSpc>
                    <a:spcPct val="120000"/>
                  </a:lnSpc>
                  <a:defRPr sz="1400">
                    <a:solidFill>
                      <a:srgbClr val="E7E6E6">
                        <a:lumMod val="50000"/>
                      </a:srgbClr>
                    </a:solidFill>
                    <a:latin typeface="Tw Cen MT" panose="020B0602020104020603" pitchFamily="34" charset="0"/>
                    <a:ea typeface="Roboto"/>
                  </a:defRPr>
                </a:lvl1pPr>
              </a:lstStyle>
              <a:p>
                <a:pPr marL="0" marR="0" lvl="0" indent="0" algn="l" defTabSz="109728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i="0" u="none" strike="noStrike" kern="1200" cap="none" spc="0" normalizeH="0" baseline="0" noProof="0" dirty="0">
                    <a:ln>
                      <a:noFill/>
                    </a:ln>
                    <a:solidFill>
                      <a:srgbClr val="E7E6E6">
                        <a:lumMod val="50000"/>
                      </a:srgbClr>
                    </a:solidFill>
                    <a:effectLst/>
                    <a:uLnTx/>
                    <a:uFillTx/>
                    <a:latin typeface="Tw Cen MT" panose="020B0602020104020603" pitchFamily="34" charset="0"/>
                    <a:ea typeface="Roboto"/>
                    <a:cs typeface="+mn-cs"/>
                  </a:rPr>
                  <a:t>🔘 Includes topics like “Air India </a:t>
                </a:r>
                <a:r>
                  <a:rPr lang="en-IN" dirty="0"/>
                  <a:t>Crash”, </a:t>
                </a:r>
                <a:r>
                  <a:rPr kumimoji="0" lang="en-IN" i="0" u="none" strike="noStrike" kern="1200" cap="none" spc="0" normalizeH="0" baseline="0" noProof="0" dirty="0">
                    <a:ln>
                      <a:noFill/>
                    </a:ln>
                    <a:solidFill>
                      <a:srgbClr val="E7E6E6">
                        <a:lumMod val="50000"/>
                      </a:srgbClr>
                    </a:solidFill>
                    <a:effectLst/>
                    <a:uLnTx/>
                    <a:uFillTx/>
                    <a:latin typeface="Tw Cen MT" panose="020B0602020104020603" pitchFamily="34" charset="0"/>
                    <a:ea typeface="Roboto"/>
                    <a:cs typeface="+mn-cs"/>
                  </a:rPr>
                  <a:t>“India-Pak War”, “Indian Economy”</a:t>
                </a:r>
              </a:p>
            </p:txBody>
          </p:sp>
          <p:sp>
            <p:nvSpPr>
              <p:cNvPr id="29" name=".01">
                <a:extLst>
                  <a:ext uri="{FF2B5EF4-FFF2-40B4-BE49-F238E27FC236}">
                    <a16:creationId xmlns:a16="http://schemas.microsoft.com/office/drawing/2014/main" id="{59CA795C-6267-7D11-0F5C-CE6F10721462}"/>
                  </a:ext>
                </a:extLst>
              </p:cNvPr>
              <p:cNvSpPr txBox="1"/>
              <p:nvPr/>
            </p:nvSpPr>
            <p:spPr>
              <a:xfrm flipH="1">
                <a:off x="2838635" y="1956956"/>
                <a:ext cx="2827717" cy="29238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60960" tIns="60960" rIns="60960" bIns="60960" numCol="1" anchor="ctr">
                <a:spAutoFit/>
              </a:bodyPr>
              <a:lstStyle>
                <a:lvl1pPr>
                  <a:lnSpc>
                    <a:spcPct val="90000"/>
                  </a:lnSpc>
                  <a:defRPr sz="4000" baseline="0">
                    <a:solidFill>
                      <a:srgbClr val="2F3235"/>
                    </a:solidFill>
                    <a:latin typeface="Roboto Medium"/>
                    <a:ea typeface="Roboto Medium"/>
                    <a:cs typeface="Roboto Medium"/>
                    <a:sym typeface="Roboto Medium"/>
                  </a:defRPr>
                </a:lvl1pPr>
              </a:lstStyle>
              <a:p>
                <a:pPr marL="0" marR="0" lvl="0" indent="0" algn="l" defTabSz="109728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Black Ops One" panose="02000000000000000000" pitchFamily="2" charset="0"/>
                    <a:ea typeface="Roboto Medium"/>
                    <a:cs typeface="Roboto Medium"/>
                    <a:sym typeface="Roboto Medium"/>
                  </a:rPr>
                  <a:t>✨ Predefined Example Buttons</a:t>
                </a:r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4F3565CD-C03F-E847-9A27-14502D12D297}"/>
                </a:ext>
              </a:extLst>
            </p:cNvPr>
            <p:cNvGrpSpPr/>
            <p:nvPr/>
          </p:nvGrpSpPr>
          <p:grpSpPr>
            <a:xfrm>
              <a:off x="281855" y="4581188"/>
              <a:ext cx="7520264" cy="1150727"/>
              <a:chOff x="1394555" y="1920270"/>
              <a:chExt cx="4701445" cy="958939"/>
            </a:xfrm>
            <a:effectLst>
              <a:outerShdw blurRad="50800" dist="25400" dir="2700000" algn="tl" rotWithShape="0">
                <a:prstClr val="black">
                  <a:alpha val="20000"/>
                </a:prstClr>
              </a:outerShdw>
            </a:effectLst>
          </p:grpSpPr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12B8C2BF-B3E1-51B1-4768-E2AFEF13727C}"/>
                  </a:ext>
                </a:extLst>
              </p:cNvPr>
              <p:cNvSpPr/>
              <p:nvPr/>
            </p:nvSpPr>
            <p:spPr>
              <a:xfrm>
                <a:off x="1524000" y="1920270"/>
                <a:ext cx="4572000" cy="9144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09728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16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F0502020204030204"/>
                  <a:ea typeface="Roboto"/>
                  <a:cs typeface="+mn-cs"/>
                </a:endParaRPr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E69E19B3-77F0-4217-1D26-B1AC537B919D}"/>
                  </a:ext>
                </a:extLst>
              </p:cNvPr>
              <p:cNvSpPr/>
              <p:nvPr/>
            </p:nvSpPr>
            <p:spPr>
              <a:xfrm rot="16200000" flipV="1">
                <a:off x="1648889" y="1848817"/>
                <a:ext cx="680054" cy="1188721"/>
              </a:xfrm>
              <a:custGeom>
                <a:avLst/>
                <a:gdLst>
                  <a:gd name="connsiteX0" fmla="*/ 680054 w 680054"/>
                  <a:gd name="connsiteY0" fmla="*/ 1188720 h 1188721"/>
                  <a:gd name="connsiteX1" fmla="*/ 680054 w 680054"/>
                  <a:gd name="connsiteY1" fmla="*/ 0 h 1188721"/>
                  <a:gd name="connsiteX2" fmla="*/ 131414 w 680054"/>
                  <a:gd name="connsiteY2" fmla="*/ 237744 h 1188721"/>
                  <a:gd name="connsiteX3" fmla="*/ 131414 w 680054"/>
                  <a:gd name="connsiteY3" fmla="*/ 1057306 h 1188721"/>
                  <a:gd name="connsiteX4" fmla="*/ 0 w 680054"/>
                  <a:gd name="connsiteY4" fmla="*/ 1057306 h 1188721"/>
                  <a:gd name="connsiteX5" fmla="*/ 131415 w 680054"/>
                  <a:gd name="connsiteY5" fmla="*/ 1188721 h 1188721"/>
                  <a:gd name="connsiteX6" fmla="*/ 131415 w 680054"/>
                  <a:gd name="connsiteY6" fmla="*/ 1188720 h 11887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80054" h="1188721">
                    <a:moveTo>
                      <a:pt x="680054" y="1188720"/>
                    </a:moveTo>
                    <a:lnTo>
                      <a:pt x="680054" y="0"/>
                    </a:lnTo>
                    <a:lnTo>
                      <a:pt x="131414" y="237744"/>
                    </a:lnTo>
                    <a:lnTo>
                      <a:pt x="131414" y="1057306"/>
                    </a:lnTo>
                    <a:lnTo>
                      <a:pt x="0" y="1057306"/>
                    </a:lnTo>
                    <a:lnTo>
                      <a:pt x="131415" y="1188721"/>
                    </a:lnTo>
                    <a:lnTo>
                      <a:pt x="131415" y="118872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109728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16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F0502020204030204"/>
                  <a:ea typeface="Roboto"/>
                  <a:cs typeface="+mn-cs"/>
                </a:endParaRPr>
              </a:p>
            </p:txBody>
          </p:sp>
          <p:sp>
            <p:nvSpPr>
              <p:cNvPr id="33" name="Right Triangle 32">
                <a:extLst>
                  <a:ext uri="{FF2B5EF4-FFF2-40B4-BE49-F238E27FC236}">
                    <a16:creationId xmlns:a16="http://schemas.microsoft.com/office/drawing/2014/main" id="{08DAF749-0849-B3D7-2AEE-C789313B4156}"/>
                  </a:ext>
                </a:extLst>
              </p:cNvPr>
              <p:cNvSpPr/>
              <p:nvPr/>
            </p:nvSpPr>
            <p:spPr>
              <a:xfrm flipH="1" flipV="1">
                <a:off x="1394555" y="2651790"/>
                <a:ext cx="131415" cy="131415"/>
              </a:xfrm>
              <a:prstGeom prst="rtTriangle">
                <a:avLst/>
              </a:prstGeom>
              <a:solidFill>
                <a:schemeClr val="tx1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09728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16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F0502020204030204"/>
                  <a:ea typeface="Roboto"/>
                  <a:cs typeface="+mn-cs"/>
                </a:endParaRP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B9AB621-CDBC-3487-773B-2E2770F99D79}"/>
                  </a:ext>
                </a:extLst>
              </p:cNvPr>
              <p:cNvSpPr txBox="1"/>
              <p:nvPr/>
            </p:nvSpPr>
            <p:spPr>
              <a:xfrm>
                <a:off x="1416222" y="2238970"/>
                <a:ext cx="612045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109728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Roboto" panose="020F0502020204030204"/>
                    <a:ea typeface="Roboto"/>
                    <a:cs typeface="+mn-cs"/>
                  </a:rPr>
                  <a:t>STEP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266870C-B59E-FFA6-31FA-C554861ED3BF}"/>
                  </a:ext>
                </a:extLst>
              </p:cNvPr>
              <p:cNvSpPr txBox="1"/>
              <p:nvPr/>
            </p:nvSpPr>
            <p:spPr>
              <a:xfrm>
                <a:off x="1872713" y="2177414"/>
                <a:ext cx="611408" cy="3847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109728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Roboto" panose="020F0502020204030204"/>
                    <a:ea typeface="Roboto"/>
                    <a:cs typeface="+mn-cs"/>
                  </a:rPr>
                  <a:t>04</a:t>
                </a:r>
              </a:p>
            </p:txBody>
          </p:sp>
          <p:sp>
            <p:nvSpPr>
              <p:cNvPr id="36" name="Lorem ipsum dolor sit amet, consectetur adipiscing elit, sed do eiusmod tempor incididunt ut labore et dolore magna reprehenderit in voluptate velit esse cillum.">
                <a:extLst>
                  <a:ext uri="{FF2B5EF4-FFF2-40B4-BE49-F238E27FC236}">
                    <a16:creationId xmlns:a16="http://schemas.microsoft.com/office/drawing/2014/main" id="{1B3A0BAB-8F8B-FF52-CBE6-E14EF062516C}"/>
                  </a:ext>
                </a:extLst>
              </p:cNvPr>
              <p:cNvSpPr txBox="1"/>
              <p:nvPr/>
            </p:nvSpPr>
            <p:spPr>
              <a:xfrm flipH="1">
                <a:off x="2832832" y="2360317"/>
                <a:ext cx="3170728" cy="51889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60960" tIns="60960" rIns="60960" bIns="60960" numCol="1" anchor="t">
                <a:spAutoFit/>
              </a:bodyPr>
              <a:lstStyle/>
              <a:p>
                <a:pPr lvl="0" defTabSz="1097280">
                  <a:lnSpc>
                    <a:spcPct val="120000"/>
                  </a:lnSpc>
                  <a:defRPr/>
                </a:pPr>
                <a:r>
                  <a:rPr kumimoji="0" lang="en-IN" sz="1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E7E6E6">
                        <a:lumMod val="50000"/>
                      </a:srgbClr>
                    </a:solidFill>
                    <a:effectLst/>
                    <a:uLnTx/>
                    <a:uFillTx/>
                    <a:latin typeface="Tw Cen MT" panose="020B0602020104020603" pitchFamily="34" charset="0"/>
                    <a:ea typeface="Roboto"/>
                    <a:cs typeface="+mn-cs"/>
                  </a:rPr>
                  <a:t>🕓 Stores and displays last 5 queries thus a</a:t>
                </a:r>
                <a:r>
                  <a:rPr lang="en-IN" sz="1400" dirty="0"/>
                  <a:t>lows user to revisit past results</a:t>
                </a:r>
                <a:endParaRPr kumimoji="0" lang="en-US" sz="140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50000"/>
                    </a:srgbClr>
                  </a:solidFill>
                  <a:effectLst/>
                  <a:uLnTx/>
                  <a:uFillTx/>
                  <a:latin typeface="Tw Cen MT" panose="020B0602020104020603" pitchFamily="34" charset="0"/>
                  <a:ea typeface="Roboto"/>
                  <a:cs typeface="+mn-cs"/>
                </a:endParaRPr>
              </a:p>
            </p:txBody>
          </p:sp>
          <p:sp>
            <p:nvSpPr>
              <p:cNvPr id="37" name=".01">
                <a:extLst>
                  <a:ext uri="{FF2B5EF4-FFF2-40B4-BE49-F238E27FC236}">
                    <a16:creationId xmlns:a16="http://schemas.microsoft.com/office/drawing/2014/main" id="{0D12C0D8-D60C-835A-572F-FA1642776C6F}"/>
                  </a:ext>
                </a:extLst>
              </p:cNvPr>
              <p:cNvSpPr txBox="1"/>
              <p:nvPr/>
            </p:nvSpPr>
            <p:spPr>
              <a:xfrm flipH="1">
                <a:off x="2832834" y="2031221"/>
                <a:ext cx="2429015" cy="29238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60960" tIns="60960" rIns="60960" bIns="60960" numCol="1" anchor="ctr">
                <a:spAutoFit/>
              </a:bodyPr>
              <a:lstStyle>
                <a:lvl1pPr>
                  <a:lnSpc>
                    <a:spcPct val="90000"/>
                  </a:lnSpc>
                  <a:defRPr sz="4000" baseline="0">
                    <a:solidFill>
                      <a:srgbClr val="2F3235"/>
                    </a:solidFill>
                    <a:latin typeface="Roboto Medium"/>
                    <a:ea typeface="Roboto Medium"/>
                    <a:cs typeface="Roboto Medium"/>
                    <a:sym typeface="Roboto Medium"/>
                  </a:defRPr>
                </a:lvl1pPr>
              </a:lstStyle>
              <a:p>
                <a:pPr marL="0" marR="0" lvl="0" indent="0" algn="l" defTabSz="109728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Black Ops One" panose="02000000000000000000" pitchFamily="2" charset="0"/>
                    <a:ea typeface="Roboto Medium"/>
                    <a:cs typeface="Roboto Medium"/>
                    <a:sym typeface="Roboto Medium"/>
                  </a:rPr>
                  <a:t>📚 Past Query History</a:t>
                </a:r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BB193231-820E-B96A-526B-CFF0C1CB590C}"/>
                </a:ext>
              </a:extLst>
            </p:cNvPr>
            <p:cNvGrpSpPr/>
            <p:nvPr/>
          </p:nvGrpSpPr>
          <p:grpSpPr>
            <a:xfrm>
              <a:off x="285155" y="3494510"/>
              <a:ext cx="7520264" cy="1102952"/>
              <a:chOff x="1394555" y="1920270"/>
              <a:chExt cx="4701445" cy="919127"/>
            </a:xfrm>
            <a:effectLst>
              <a:outerShdw blurRad="50800" dist="25400" dir="2700000" algn="tl" rotWithShape="0">
                <a:prstClr val="black">
                  <a:alpha val="20000"/>
                </a:prstClr>
              </a:outerShdw>
            </a:effectLst>
          </p:grpSpPr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94D7373C-BCCE-6B4A-B025-9737D00BBED5}"/>
                  </a:ext>
                </a:extLst>
              </p:cNvPr>
              <p:cNvSpPr/>
              <p:nvPr/>
            </p:nvSpPr>
            <p:spPr>
              <a:xfrm>
                <a:off x="1524000" y="1920270"/>
                <a:ext cx="4572000" cy="9144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09728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16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F0502020204030204"/>
                  <a:ea typeface="Roboto"/>
                  <a:cs typeface="+mn-cs"/>
                </a:endParaRPr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AD819BC5-A0A6-6D4E-E7A9-18153810DCC0}"/>
                  </a:ext>
                </a:extLst>
              </p:cNvPr>
              <p:cNvSpPr/>
              <p:nvPr/>
            </p:nvSpPr>
            <p:spPr>
              <a:xfrm rot="16200000" flipV="1">
                <a:off x="1648889" y="1848817"/>
                <a:ext cx="680054" cy="1188721"/>
              </a:xfrm>
              <a:custGeom>
                <a:avLst/>
                <a:gdLst>
                  <a:gd name="connsiteX0" fmla="*/ 680054 w 680054"/>
                  <a:gd name="connsiteY0" fmla="*/ 1188720 h 1188721"/>
                  <a:gd name="connsiteX1" fmla="*/ 680054 w 680054"/>
                  <a:gd name="connsiteY1" fmla="*/ 0 h 1188721"/>
                  <a:gd name="connsiteX2" fmla="*/ 131414 w 680054"/>
                  <a:gd name="connsiteY2" fmla="*/ 237744 h 1188721"/>
                  <a:gd name="connsiteX3" fmla="*/ 131414 w 680054"/>
                  <a:gd name="connsiteY3" fmla="*/ 1057306 h 1188721"/>
                  <a:gd name="connsiteX4" fmla="*/ 0 w 680054"/>
                  <a:gd name="connsiteY4" fmla="*/ 1057306 h 1188721"/>
                  <a:gd name="connsiteX5" fmla="*/ 131415 w 680054"/>
                  <a:gd name="connsiteY5" fmla="*/ 1188721 h 1188721"/>
                  <a:gd name="connsiteX6" fmla="*/ 131415 w 680054"/>
                  <a:gd name="connsiteY6" fmla="*/ 1188720 h 11887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80054" h="1188721">
                    <a:moveTo>
                      <a:pt x="680054" y="1188720"/>
                    </a:moveTo>
                    <a:lnTo>
                      <a:pt x="680054" y="0"/>
                    </a:lnTo>
                    <a:lnTo>
                      <a:pt x="131414" y="237744"/>
                    </a:lnTo>
                    <a:lnTo>
                      <a:pt x="131414" y="1057306"/>
                    </a:lnTo>
                    <a:lnTo>
                      <a:pt x="0" y="1057306"/>
                    </a:lnTo>
                    <a:lnTo>
                      <a:pt x="131415" y="1188721"/>
                    </a:lnTo>
                    <a:lnTo>
                      <a:pt x="131415" y="118872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109728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16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F0502020204030204"/>
                  <a:ea typeface="Roboto"/>
                  <a:cs typeface="+mn-cs"/>
                </a:endParaRPr>
              </a:p>
            </p:txBody>
          </p:sp>
          <p:sp>
            <p:nvSpPr>
              <p:cNvPr id="41" name="Right Triangle 40">
                <a:extLst>
                  <a:ext uri="{FF2B5EF4-FFF2-40B4-BE49-F238E27FC236}">
                    <a16:creationId xmlns:a16="http://schemas.microsoft.com/office/drawing/2014/main" id="{C883E263-3DFD-370D-C1C9-429CFD0F2339}"/>
                  </a:ext>
                </a:extLst>
              </p:cNvPr>
              <p:cNvSpPr/>
              <p:nvPr/>
            </p:nvSpPr>
            <p:spPr>
              <a:xfrm flipH="1" flipV="1">
                <a:off x="1394555" y="2651790"/>
                <a:ext cx="131415" cy="131415"/>
              </a:xfrm>
              <a:prstGeom prst="rtTriangle">
                <a:avLst/>
              </a:prstGeom>
              <a:solidFill>
                <a:schemeClr val="tx1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09728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16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F0502020204030204"/>
                  <a:ea typeface="Roboto"/>
                  <a:cs typeface="+mn-cs"/>
                </a:endParaRP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BBECBD79-E07C-5B98-FD36-A3BEB885E531}"/>
                  </a:ext>
                </a:extLst>
              </p:cNvPr>
              <p:cNvSpPr txBox="1"/>
              <p:nvPr/>
            </p:nvSpPr>
            <p:spPr>
              <a:xfrm>
                <a:off x="1416222" y="2238970"/>
                <a:ext cx="612045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109728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Roboto" panose="020F0502020204030204"/>
                    <a:ea typeface="Roboto"/>
                    <a:cs typeface="+mn-cs"/>
                  </a:rPr>
                  <a:t>STEP</a:t>
                </a: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1606667B-6B9F-28D5-7F8B-8FE715B2E7FB}"/>
                  </a:ext>
                </a:extLst>
              </p:cNvPr>
              <p:cNvSpPr txBox="1"/>
              <p:nvPr/>
            </p:nvSpPr>
            <p:spPr>
              <a:xfrm>
                <a:off x="1872713" y="2177414"/>
                <a:ext cx="611408" cy="3847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109728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Roboto" panose="020F0502020204030204"/>
                    <a:ea typeface="Roboto"/>
                    <a:cs typeface="+mn-cs"/>
                  </a:rPr>
                  <a:t>03</a:t>
                </a:r>
              </a:p>
            </p:txBody>
          </p:sp>
          <p:sp>
            <p:nvSpPr>
              <p:cNvPr id="44" name="Lorem ipsum dolor sit amet, consectetur adipiscing elit, sed do eiusmod tempor incididunt ut labore et dolore magna reprehenderit in voluptate velit esse cillum.">
                <a:extLst>
                  <a:ext uri="{FF2B5EF4-FFF2-40B4-BE49-F238E27FC236}">
                    <a16:creationId xmlns:a16="http://schemas.microsoft.com/office/drawing/2014/main" id="{5756827B-FFB7-62DA-771B-2A4B71D29E91}"/>
                  </a:ext>
                </a:extLst>
              </p:cNvPr>
              <p:cNvSpPr txBox="1"/>
              <p:nvPr/>
            </p:nvSpPr>
            <p:spPr>
              <a:xfrm flipH="1">
                <a:off x="2832832" y="2321359"/>
                <a:ext cx="3170728" cy="51803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60960" tIns="60960" rIns="60960" bIns="60960" numCol="1" anchor="t">
                <a:spAutoFit/>
              </a:bodyPr>
              <a:lstStyle/>
              <a:p>
                <a:pPr marL="0" marR="0" lvl="0" indent="0" algn="l" defTabSz="109728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E7E6E6">
                        <a:lumMod val="50000"/>
                      </a:srgbClr>
                    </a:solidFill>
                    <a:effectLst/>
                    <a:uLnTx/>
                    <a:uFillTx/>
                    <a:latin typeface="Tw Cen MT" panose="020B0602020104020603" pitchFamily="34" charset="0"/>
                    <a:ea typeface="Roboto"/>
                    <a:cs typeface="+mn-cs"/>
                  </a:rPr>
                  <a:t>📄 PDF export (Unicode-safe with </a:t>
                </a:r>
                <a:r>
                  <a:rPr kumimoji="0" lang="en-IN" sz="140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E7E6E6">
                        <a:lumMod val="50000"/>
                      </a:srgbClr>
                    </a:solidFill>
                    <a:effectLst/>
                    <a:uLnTx/>
                    <a:uFillTx/>
                    <a:latin typeface="Tw Cen MT" panose="020B0602020104020603" pitchFamily="34" charset="0"/>
                    <a:ea typeface="Roboto"/>
                    <a:cs typeface="+mn-cs"/>
                  </a:rPr>
                  <a:t>ReportLab</a:t>
                </a:r>
                <a:r>
                  <a:rPr kumimoji="0" lang="en-IN" sz="1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E7E6E6">
                        <a:lumMod val="50000"/>
                      </a:srgbClr>
                    </a:solidFill>
                    <a:effectLst/>
                    <a:uLnTx/>
                    <a:uFillTx/>
                    <a:latin typeface="Tw Cen MT" panose="020B0602020104020603" pitchFamily="34" charset="0"/>
                    <a:ea typeface="Roboto"/>
                    <a:cs typeface="+mn-cs"/>
                  </a:rPr>
                  <a:t>)</a:t>
                </a:r>
              </a:p>
              <a:p>
                <a:pPr marL="0" marR="0" lvl="0" indent="0" algn="l" defTabSz="109728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E7E6E6">
                        <a:lumMod val="50000"/>
                      </a:srgbClr>
                    </a:solidFill>
                    <a:effectLst/>
                    <a:uLnTx/>
                    <a:uFillTx/>
                    <a:latin typeface="Tw Cen MT" panose="020B0602020104020603" pitchFamily="34" charset="0"/>
                    <a:ea typeface="Roboto"/>
                    <a:cs typeface="+mn-cs"/>
                  </a:rPr>
                  <a:t>📃 TXT export (plain text summary)</a:t>
                </a:r>
                <a:endParaRPr kumimoji="0" lang="en-US" sz="140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50000"/>
                    </a:srgbClr>
                  </a:solidFill>
                  <a:effectLst/>
                  <a:uLnTx/>
                  <a:uFillTx/>
                  <a:latin typeface="Tw Cen MT" panose="020B0602020104020603" pitchFamily="34" charset="0"/>
                  <a:ea typeface="Roboto"/>
                  <a:cs typeface="+mn-cs"/>
                </a:endParaRPr>
              </a:p>
            </p:txBody>
          </p:sp>
          <p:sp>
            <p:nvSpPr>
              <p:cNvPr id="45" name=".01">
                <a:extLst>
                  <a:ext uri="{FF2B5EF4-FFF2-40B4-BE49-F238E27FC236}">
                    <a16:creationId xmlns:a16="http://schemas.microsoft.com/office/drawing/2014/main" id="{1E93A925-81E3-0C9F-F6E3-BB07AA5064C7}"/>
                  </a:ext>
                </a:extLst>
              </p:cNvPr>
              <p:cNvSpPr txBox="1"/>
              <p:nvPr/>
            </p:nvSpPr>
            <p:spPr>
              <a:xfrm flipH="1">
                <a:off x="2832834" y="2031220"/>
                <a:ext cx="2429015" cy="29238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60960" tIns="60960" rIns="60960" bIns="60960" numCol="1" anchor="ctr">
                <a:spAutoFit/>
              </a:bodyPr>
              <a:lstStyle>
                <a:lvl1pPr>
                  <a:lnSpc>
                    <a:spcPct val="90000"/>
                  </a:lnSpc>
                  <a:defRPr sz="4000" baseline="0">
                    <a:solidFill>
                      <a:srgbClr val="2F3235"/>
                    </a:solidFill>
                    <a:latin typeface="Roboto Medium"/>
                    <a:ea typeface="Roboto Medium"/>
                    <a:cs typeface="Roboto Medium"/>
                    <a:sym typeface="Roboto Medium"/>
                  </a:defRPr>
                </a:lvl1pPr>
              </a:lstStyle>
              <a:p>
                <a:pPr marL="0" marR="0" lvl="0" indent="0" algn="l" defTabSz="109728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Black Ops One" panose="02000000000000000000" pitchFamily="2" charset="0"/>
                    <a:ea typeface="Roboto Medium"/>
                    <a:cs typeface="Roboto Medium"/>
                    <a:sym typeface="Roboto Medium"/>
                  </a:rPr>
                  <a:t>📥 Export Options</a:t>
                </a:r>
              </a:p>
            </p:txBody>
          </p: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2C5CC0EB-989D-0C35-B02F-3BEC3E36ED1E}"/>
                </a:ext>
              </a:extLst>
            </p:cNvPr>
            <p:cNvGrpSpPr/>
            <p:nvPr/>
          </p:nvGrpSpPr>
          <p:grpSpPr>
            <a:xfrm>
              <a:off x="285155" y="2407832"/>
              <a:ext cx="7520264" cy="1165796"/>
              <a:chOff x="1394555" y="1920272"/>
              <a:chExt cx="4701445" cy="971498"/>
            </a:xfrm>
            <a:effectLst>
              <a:outerShdw blurRad="50800" dist="25400" dir="2700000" algn="tl" rotWithShape="0">
                <a:prstClr val="black">
                  <a:alpha val="20000"/>
                </a:prstClr>
              </a:outerShdw>
            </a:effectLst>
          </p:grpSpPr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5F064808-5BD7-8097-B5DA-A15FD760E3B0}"/>
                  </a:ext>
                </a:extLst>
              </p:cNvPr>
              <p:cNvSpPr/>
              <p:nvPr/>
            </p:nvSpPr>
            <p:spPr>
              <a:xfrm>
                <a:off x="1524000" y="1920272"/>
                <a:ext cx="4572000" cy="91440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09728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16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F0502020204030204"/>
                  <a:ea typeface="Roboto"/>
                  <a:cs typeface="+mn-cs"/>
                </a:endParaRPr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CEC00812-B6A5-0979-BA47-0AF20D778990}"/>
                  </a:ext>
                </a:extLst>
              </p:cNvPr>
              <p:cNvSpPr/>
              <p:nvPr/>
            </p:nvSpPr>
            <p:spPr>
              <a:xfrm rot="16200000" flipV="1">
                <a:off x="1648889" y="1848818"/>
                <a:ext cx="680054" cy="1188721"/>
              </a:xfrm>
              <a:custGeom>
                <a:avLst/>
                <a:gdLst>
                  <a:gd name="connsiteX0" fmla="*/ 680054 w 680054"/>
                  <a:gd name="connsiteY0" fmla="*/ 1188720 h 1188721"/>
                  <a:gd name="connsiteX1" fmla="*/ 680054 w 680054"/>
                  <a:gd name="connsiteY1" fmla="*/ 0 h 1188721"/>
                  <a:gd name="connsiteX2" fmla="*/ 131414 w 680054"/>
                  <a:gd name="connsiteY2" fmla="*/ 237744 h 1188721"/>
                  <a:gd name="connsiteX3" fmla="*/ 131414 w 680054"/>
                  <a:gd name="connsiteY3" fmla="*/ 1057306 h 1188721"/>
                  <a:gd name="connsiteX4" fmla="*/ 0 w 680054"/>
                  <a:gd name="connsiteY4" fmla="*/ 1057306 h 1188721"/>
                  <a:gd name="connsiteX5" fmla="*/ 131415 w 680054"/>
                  <a:gd name="connsiteY5" fmla="*/ 1188721 h 1188721"/>
                  <a:gd name="connsiteX6" fmla="*/ 131415 w 680054"/>
                  <a:gd name="connsiteY6" fmla="*/ 1188720 h 11887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80054" h="1188721">
                    <a:moveTo>
                      <a:pt x="680054" y="1188720"/>
                    </a:moveTo>
                    <a:lnTo>
                      <a:pt x="680054" y="0"/>
                    </a:lnTo>
                    <a:lnTo>
                      <a:pt x="131414" y="237744"/>
                    </a:lnTo>
                    <a:lnTo>
                      <a:pt x="131414" y="1057306"/>
                    </a:lnTo>
                    <a:lnTo>
                      <a:pt x="0" y="1057306"/>
                    </a:lnTo>
                    <a:lnTo>
                      <a:pt x="131415" y="1188721"/>
                    </a:lnTo>
                    <a:lnTo>
                      <a:pt x="131415" y="118872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109728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16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F0502020204030204"/>
                  <a:ea typeface="Roboto"/>
                  <a:cs typeface="+mn-cs"/>
                </a:endParaRPr>
              </a:p>
            </p:txBody>
          </p:sp>
          <p:sp>
            <p:nvSpPr>
              <p:cNvPr id="49" name="Right Triangle 48">
                <a:extLst>
                  <a:ext uri="{FF2B5EF4-FFF2-40B4-BE49-F238E27FC236}">
                    <a16:creationId xmlns:a16="http://schemas.microsoft.com/office/drawing/2014/main" id="{0DEB7029-9730-FFF8-68BB-674255AB4985}"/>
                  </a:ext>
                </a:extLst>
              </p:cNvPr>
              <p:cNvSpPr/>
              <p:nvPr/>
            </p:nvSpPr>
            <p:spPr>
              <a:xfrm flipH="1" flipV="1">
                <a:off x="1394555" y="2651791"/>
                <a:ext cx="131415" cy="131415"/>
              </a:xfrm>
              <a:prstGeom prst="rtTriangle">
                <a:avLst/>
              </a:prstGeom>
              <a:solidFill>
                <a:schemeClr val="tx1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09728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16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F0502020204030204"/>
                  <a:ea typeface="Roboto"/>
                  <a:cs typeface="+mn-cs"/>
                </a:endParaRP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45DC42E9-3856-ECFA-FEB4-3F3EB940BB67}"/>
                  </a:ext>
                </a:extLst>
              </p:cNvPr>
              <p:cNvSpPr txBox="1"/>
              <p:nvPr/>
            </p:nvSpPr>
            <p:spPr>
              <a:xfrm>
                <a:off x="1416222" y="2238971"/>
                <a:ext cx="612045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109728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Roboto" panose="020F0502020204030204"/>
                    <a:ea typeface="Roboto"/>
                    <a:cs typeface="+mn-cs"/>
                  </a:rPr>
                  <a:t>STEP</a:t>
                </a: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67FF08D2-3D16-B370-8A39-FD39DAF346A9}"/>
                  </a:ext>
                </a:extLst>
              </p:cNvPr>
              <p:cNvSpPr txBox="1"/>
              <p:nvPr/>
            </p:nvSpPr>
            <p:spPr>
              <a:xfrm>
                <a:off x="1872713" y="2177415"/>
                <a:ext cx="611408" cy="3847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109728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Roboto" panose="020F0502020204030204"/>
                    <a:ea typeface="Roboto"/>
                    <a:cs typeface="+mn-cs"/>
                  </a:rPr>
                  <a:t>02</a:t>
                </a:r>
              </a:p>
            </p:txBody>
          </p:sp>
          <p:sp>
            <p:nvSpPr>
              <p:cNvPr id="52" name="Lorem ipsum dolor sit amet, consectetur adipiscing elit, sed do eiusmod tempor incididunt ut labore et dolore magna reprehenderit in voluptate velit esse cillum.">
                <a:extLst>
                  <a:ext uri="{FF2B5EF4-FFF2-40B4-BE49-F238E27FC236}">
                    <a16:creationId xmlns:a16="http://schemas.microsoft.com/office/drawing/2014/main" id="{8D859F94-2FCF-CCE7-387C-2B3B0C7A647D}"/>
                  </a:ext>
                </a:extLst>
              </p:cNvPr>
              <p:cNvSpPr txBox="1"/>
              <p:nvPr/>
            </p:nvSpPr>
            <p:spPr>
              <a:xfrm flipH="1">
                <a:off x="2832832" y="2158288"/>
                <a:ext cx="3243784" cy="73348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60960" tIns="60960" rIns="60960" bIns="60960" numCol="1" anchor="t">
                <a:spAutoFit/>
              </a:bodyPr>
              <a:lstStyle/>
              <a:p>
                <a:pPr marL="0" marR="0" lvl="0" indent="0" algn="l" defTabSz="109728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E7E6E6">
                        <a:lumMod val="50000"/>
                      </a:srgbClr>
                    </a:solidFill>
                    <a:effectLst/>
                    <a:uLnTx/>
                    <a:uFillTx/>
                    <a:latin typeface="Tw Cen MT" panose="020B0602020104020603" pitchFamily="34" charset="0"/>
                    <a:ea typeface="Roboto"/>
                    <a:cs typeface="+mn-cs"/>
                  </a:rPr>
                  <a:t>📝 User enters any topic</a:t>
                </a:r>
              </a:p>
              <a:p>
                <a:pPr marL="0" marR="0" lvl="0" indent="0" algn="l" defTabSz="109728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E7E6E6">
                        <a:lumMod val="50000"/>
                      </a:srgbClr>
                    </a:solidFill>
                    <a:effectLst/>
                    <a:uLnTx/>
                    <a:uFillTx/>
                    <a:latin typeface="Tw Cen MT" panose="020B0602020104020603" pitchFamily="34" charset="0"/>
                    <a:ea typeface="Roboto"/>
                    <a:cs typeface="+mn-cs"/>
                  </a:rPr>
                  <a:t>🤖 LLM returns a clean bullet summary</a:t>
                </a:r>
              </a:p>
              <a:p>
                <a:pPr marL="0" marR="0" lvl="0" indent="0" algn="l" defTabSz="109728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E7E6E6">
                        <a:lumMod val="50000"/>
                      </a:srgbClr>
                    </a:solidFill>
                    <a:effectLst/>
                    <a:uLnTx/>
                    <a:uFillTx/>
                    <a:latin typeface="Tw Cen MT" panose="020B0602020104020603" pitchFamily="34" charset="0"/>
                    <a:ea typeface="Roboto"/>
                    <a:cs typeface="+mn-cs"/>
                  </a:rPr>
                  <a:t>📰 Shows which articles were used</a:t>
                </a:r>
                <a:r>
                  <a:rPr kumimoji="0" lang="en-IN" sz="1080" i="0" u="none" strike="noStrike" kern="1200" cap="none" spc="0" normalizeH="0" baseline="0" noProof="0" dirty="0">
                    <a:ln>
                      <a:noFill/>
                    </a:ln>
                    <a:solidFill>
                      <a:srgbClr val="E7E6E6">
                        <a:lumMod val="50000"/>
                      </a:srgbClr>
                    </a:solidFill>
                    <a:effectLst/>
                    <a:uLnTx/>
                    <a:uFillTx/>
                    <a:latin typeface="Roboto" panose="020F0502020204030204"/>
                    <a:ea typeface="Roboto"/>
                    <a:cs typeface="+mn-cs"/>
                  </a:rPr>
                  <a:t>.</a:t>
                </a:r>
                <a:endParaRPr kumimoji="0" lang="en-US" sz="108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50000"/>
                    </a:srgbClr>
                  </a:solidFill>
                  <a:effectLst/>
                  <a:uLnTx/>
                  <a:uFillTx/>
                  <a:latin typeface="Roboto" panose="020F0502020204030204"/>
                  <a:ea typeface="Roboto"/>
                  <a:cs typeface="+mn-cs"/>
                </a:endParaRPr>
              </a:p>
            </p:txBody>
          </p:sp>
          <p:sp>
            <p:nvSpPr>
              <p:cNvPr id="53" name=".01">
                <a:extLst>
                  <a:ext uri="{FF2B5EF4-FFF2-40B4-BE49-F238E27FC236}">
                    <a16:creationId xmlns:a16="http://schemas.microsoft.com/office/drawing/2014/main" id="{00534151-A271-47C9-0EE2-C46B2C67013E}"/>
                  </a:ext>
                </a:extLst>
              </p:cNvPr>
              <p:cNvSpPr txBox="1"/>
              <p:nvPr/>
            </p:nvSpPr>
            <p:spPr>
              <a:xfrm flipH="1">
                <a:off x="2832834" y="1939356"/>
                <a:ext cx="2429015" cy="29238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60960" tIns="60960" rIns="60960" bIns="60960" numCol="1" anchor="ctr">
                <a:spAutoFit/>
              </a:bodyPr>
              <a:lstStyle>
                <a:lvl1pPr>
                  <a:lnSpc>
                    <a:spcPct val="90000"/>
                  </a:lnSpc>
                  <a:defRPr sz="4000" baseline="0">
                    <a:solidFill>
                      <a:srgbClr val="2F3235"/>
                    </a:solidFill>
                    <a:latin typeface="Roboto Medium"/>
                    <a:ea typeface="Roboto Medium"/>
                    <a:cs typeface="Roboto Medium"/>
                    <a:sym typeface="Roboto Medium"/>
                  </a:defRPr>
                </a:lvl1pPr>
              </a:lstStyle>
              <a:p>
                <a:pPr marL="0" marR="0" lvl="0" indent="0" algn="l" defTabSz="109728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Black Ops One" panose="02000000000000000000" pitchFamily="2" charset="0"/>
                    <a:ea typeface="Roboto Medium"/>
                    <a:cs typeface="Roboto Medium"/>
                    <a:sym typeface="Roboto Medium"/>
                  </a:rPr>
                  <a:t>🔍 Query Input + AI Summary</a:t>
                </a: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Black Ops One" panose="02000000000000000000" pitchFamily="2" charset="0"/>
                  <a:ea typeface="Roboto Medium"/>
                  <a:cs typeface="Roboto Medium"/>
                  <a:sym typeface="Roboto Medium"/>
                </a:endParaRPr>
              </a:p>
            </p:txBody>
          </p: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5FBE8E85-473C-A589-3B39-9283FDCB1FF2}"/>
                </a:ext>
              </a:extLst>
            </p:cNvPr>
            <p:cNvGrpSpPr/>
            <p:nvPr/>
          </p:nvGrpSpPr>
          <p:grpSpPr>
            <a:xfrm>
              <a:off x="285155" y="1321157"/>
              <a:ext cx="7541143" cy="1361484"/>
              <a:chOff x="1394555" y="1920270"/>
              <a:chExt cx="4714498" cy="1134570"/>
            </a:xfrm>
            <a:effectLst>
              <a:outerShdw blurRad="50800" dist="25400" dir="2700000" algn="tl" rotWithShape="0">
                <a:prstClr val="black">
                  <a:alpha val="20000"/>
                </a:prstClr>
              </a:outerShdw>
            </a:effectLst>
          </p:grpSpPr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5F11AABB-D680-0A82-1443-16AA2110505A}"/>
                  </a:ext>
                </a:extLst>
              </p:cNvPr>
              <p:cNvSpPr/>
              <p:nvPr/>
            </p:nvSpPr>
            <p:spPr>
              <a:xfrm>
                <a:off x="1524000" y="1920270"/>
                <a:ext cx="4572000" cy="9144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09728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16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F0502020204030204"/>
                  <a:ea typeface="Roboto"/>
                  <a:cs typeface="+mn-cs"/>
                </a:endParaRPr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CF8D42AC-F86E-23BD-BF52-B39C37D9C453}"/>
                  </a:ext>
                </a:extLst>
              </p:cNvPr>
              <p:cNvSpPr/>
              <p:nvPr/>
            </p:nvSpPr>
            <p:spPr>
              <a:xfrm rot="16200000" flipV="1">
                <a:off x="1648889" y="1848817"/>
                <a:ext cx="680054" cy="1188721"/>
              </a:xfrm>
              <a:custGeom>
                <a:avLst/>
                <a:gdLst>
                  <a:gd name="connsiteX0" fmla="*/ 680054 w 680054"/>
                  <a:gd name="connsiteY0" fmla="*/ 1188720 h 1188721"/>
                  <a:gd name="connsiteX1" fmla="*/ 680054 w 680054"/>
                  <a:gd name="connsiteY1" fmla="*/ 0 h 1188721"/>
                  <a:gd name="connsiteX2" fmla="*/ 131414 w 680054"/>
                  <a:gd name="connsiteY2" fmla="*/ 237744 h 1188721"/>
                  <a:gd name="connsiteX3" fmla="*/ 131414 w 680054"/>
                  <a:gd name="connsiteY3" fmla="*/ 1057306 h 1188721"/>
                  <a:gd name="connsiteX4" fmla="*/ 0 w 680054"/>
                  <a:gd name="connsiteY4" fmla="*/ 1057306 h 1188721"/>
                  <a:gd name="connsiteX5" fmla="*/ 131415 w 680054"/>
                  <a:gd name="connsiteY5" fmla="*/ 1188721 h 1188721"/>
                  <a:gd name="connsiteX6" fmla="*/ 131415 w 680054"/>
                  <a:gd name="connsiteY6" fmla="*/ 1188720 h 11887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80054" h="1188721">
                    <a:moveTo>
                      <a:pt x="680054" y="1188720"/>
                    </a:moveTo>
                    <a:lnTo>
                      <a:pt x="680054" y="0"/>
                    </a:lnTo>
                    <a:lnTo>
                      <a:pt x="131414" y="237744"/>
                    </a:lnTo>
                    <a:lnTo>
                      <a:pt x="131414" y="1057306"/>
                    </a:lnTo>
                    <a:lnTo>
                      <a:pt x="0" y="1057306"/>
                    </a:lnTo>
                    <a:lnTo>
                      <a:pt x="131415" y="1188721"/>
                    </a:lnTo>
                    <a:lnTo>
                      <a:pt x="131415" y="118872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109728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16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F0502020204030204"/>
                  <a:ea typeface="Roboto"/>
                  <a:cs typeface="+mn-cs"/>
                </a:endParaRPr>
              </a:p>
            </p:txBody>
          </p:sp>
          <p:sp>
            <p:nvSpPr>
              <p:cNvPr id="57" name="Right Triangle 56">
                <a:extLst>
                  <a:ext uri="{FF2B5EF4-FFF2-40B4-BE49-F238E27FC236}">
                    <a16:creationId xmlns:a16="http://schemas.microsoft.com/office/drawing/2014/main" id="{BC800B37-8759-403D-7325-9AC80B6070FE}"/>
                  </a:ext>
                </a:extLst>
              </p:cNvPr>
              <p:cNvSpPr/>
              <p:nvPr/>
            </p:nvSpPr>
            <p:spPr>
              <a:xfrm flipH="1" flipV="1">
                <a:off x="1394555" y="2651790"/>
                <a:ext cx="131415" cy="131415"/>
              </a:xfrm>
              <a:prstGeom prst="rtTriangle">
                <a:avLst/>
              </a:prstGeom>
              <a:solidFill>
                <a:schemeClr val="tx1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09728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16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F0502020204030204"/>
                  <a:ea typeface="Roboto"/>
                  <a:cs typeface="+mn-cs"/>
                </a:endParaRP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E44050AE-54E1-338D-0B96-7172EAED2EFA}"/>
                  </a:ext>
                </a:extLst>
              </p:cNvPr>
              <p:cNvSpPr txBox="1"/>
              <p:nvPr/>
            </p:nvSpPr>
            <p:spPr>
              <a:xfrm>
                <a:off x="1416222" y="2238970"/>
                <a:ext cx="612045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109728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Roboto" panose="020F0502020204030204"/>
                    <a:ea typeface="Roboto"/>
                    <a:cs typeface="+mn-cs"/>
                  </a:rPr>
                  <a:t>STEP</a:t>
                </a: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0415386-BDBF-4C66-6433-42E07DACB124}"/>
                  </a:ext>
                </a:extLst>
              </p:cNvPr>
              <p:cNvSpPr txBox="1"/>
              <p:nvPr/>
            </p:nvSpPr>
            <p:spPr>
              <a:xfrm>
                <a:off x="1872713" y="2177414"/>
                <a:ext cx="611408" cy="3847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109728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Roboto" panose="020F0502020204030204"/>
                    <a:ea typeface="Roboto"/>
                    <a:cs typeface="+mn-cs"/>
                  </a:rPr>
                  <a:t>01</a:t>
                </a:r>
              </a:p>
            </p:txBody>
          </p:sp>
          <p:sp>
            <p:nvSpPr>
              <p:cNvPr id="60" name="Lorem ipsum dolor sit amet, consectetur adipiscing elit, sed do eiusmod tempor incididunt ut labore et dolore magna reprehenderit in voluptate velit esse cillum.">
                <a:extLst>
                  <a:ext uri="{FF2B5EF4-FFF2-40B4-BE49-F238E27FC236}">
                    <a16:creationId xmlns:a16="http://schemas.microsoft.com/office/drawing/2014/main" id="{DD5E01B6-0E5C-4389-27CF-8A0A5CC978A8}"/>
                  </a:ext>
                </a:extLst>
              </p:cNvPr>
              <p:cNvSpPr txBox="1"/>
              <p:nvPr/>
            </p:nvSpPr>
            <p:spPr>
              <a:xfrm flipH="1">
                <a:off x="2832832" y="2321359"/>
                <a:ext cx="3276221" cy="73348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60960" tIns="60960" rIns="60960" bIns="60960" numCol="1" anchor="t">
                <a:spAutoFit/>
              </a:bodyPr>
              <a:lstStyle/>
              <a:p>
                <a:pPr defTabSz="1097280">
                  <a:lnSpc>
                    <a:spcPct val="120000"/>
                  </a:lnSpc>
                  <a:defRPr/>
                </a:pPr>
                <a:r>
                  <a:rPr kumimoji="0" lang="en-I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E7E6E6">
                        <a:lumMod val="50000"/>
                      </a:srgbClr>
                    </a:solidFill>
                    <a:effectLst/>
                    <a:uLnTx/>
                    <a:uFillTx/>
                    <a:latin typeface="Tw Cen MT" panose="020B0602020104020603" pitchFamily="34" charset="0"/>
                    <a:ea typeface="Roboto"/>
                    <a:cs typeface="+mn-cs"/>
                  </a:rPr>
                  <a:t>🔑 Login with username and password: (Demo: </a:t>
                </a:r>
                <a:r>
                  <a:rPr kumimoji="0" lang="en-IN" sz="1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E7E6E6">
                        <a:lumMod val="50000"/>
                      </a:srgbClr>
                    </a:solidFill>
                    <a:effectLst/>
                    <a:uLnTx/>
                    <a:uFillTx/>
                    <a:latin typeface="Tw Cen MT" panose="020B0602020104020603" pitchFamily="34" charset="0"/>
                    <a:ea typeface="Roboto"/>
                    <a:cs typeface="+mn-cs"/>
                  </a:rPr>
                  <a:t>Debasis</a:t>
                </a:r>
                <a:r>
                  <a:rPr kumimoji="0" lang="en-I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E7E6E6">
                        <a:lumMod val="50000"/>
                      </a:srgbClr>
                    </a:solidFill>
                    <a:effectLst/>
                    <a:uLnTx/>
                    <a:uFillTx/>
                    <a:latin typeface="Tw Cen MT" panose="020B0602020104020603" pitchFamily="34" charset="0"/>
                    <a:ea typeface="Roboto"/>
                    <a:cs typeface="+mn-cs"/>
                  </a:rPr>
                  <a:t> / Baidya123)</a:t>
                </a:r>
              </a:p>
              <a:p>
                <a:pPr defTabSz="1097280">
                  <a:lnSpc>
                    <a:spcPct val="120000"/>
                  </a:lnSpc>
                  <a:defRPr/>
                </a:pPr>
                <a:r>
                  <a:rPr lang="en-IN" sz="1400" dirty="0">
                    <a:solidFill>
                      <a:srgbClr val="E7E6E6">
                        <a:lumMod val="50000"/>
                      </a:srgbClr>
                    </a:solidFill>
                    <a:latin typeface="Tw Cen MT" panose="020B0602020104020603" pitchFamily="34" charset="0"/>
                    <a:ea typeface="Roboto"/>
                  </a:rPr>
                  <a:t>🔐 </a:t>
                </a:r>
                <a:r>
                  <a:rPr lang="en-IN" sz="1400" dirty="0" err="1">
                    <a:solidFill>
                      <a:srgbClr val="E7E6E6">
                        <a:lumMod val="50000"/>
                      </a:srgbClr>
                    </a:solidFill>
                    <a:latin typeface="Tw Cen MT" panose="020B0602020104020603" pitchFamily="34" charset="0"/>
                    <a:ea typeface="Roboto"/>
                  </a:rPr>
                  <a:t>Groq</a:t>
                </a:r>
                <a:r>
                  <a:rPr lang="en-IN" sz="1400" dirty="0">
                    <a:solidFill>
                      <a:srgbClr val="E7E6E6">
                        <a:lumMod val="50000"/>
                      </a:srgbClr>
                    </a:solidFill>
                    <a:latin typeface="Tw Cen MT" panose="020B0602020104020603" pitchFamily="34" charset="0"/>
                    <a:ea typeface="Roboto"/>
                  </a:rPr>
                  <a:t> &amp; News API Keys kept in </a:t>
                </a:r>
                <a:r>
                  <a:rPr lang="en-IN" sz="1400" dirty="0" err="1">
                    <a:solidFill>
                      <a:srgbClr val="E7E6E6">
                        <a:lumMod val="50000"/>
                      </a:srgbClr>
                    </a:solidFill>
                    <a:latin typeface="Tw Cen MT" panose="020B0602020104020603" pitchFamily="34" charset="0"/>
                    <a:ea typeface="Roboto"/>
                  </a:rPr>
                  <a:t>Streamlit</a:t>
                </a:r>
                <a:r>
                  <a:rPr lang="en-IN" sz="1400" dirty="0">
                    <a:solidFill>
                      <a:srgbClr val="E7E6E6">
                        <a:lumMod val="50000"/>
                      </a:srgbClr>
                    </a:solidFill>
                    <a:latin typeface="Tw Cen MT" panose="020B0602020104020603" pitchFamily="34" charset="0"/>
                    <a:ea typeface="Roboto"/>
                  </a:rPr>
                  <a:t> Secret.</a:t>
                </a:r>
                <a:endPara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50000"/>
                    </a:srgbClr>
                  </a:solidFill>
                  <a:effectLst/>
                  <a:uLnTx/>
                  <a:uFillTx/>
                  <a:latin typeface="Tw Cen MT" panose="020B0602020104020603" pitchFamily="34" charset="0"/>
                  <a:ea typeface="Roboto"/>
                  <a:cs typeface="+mn-cs"/>
                </a:endParaRPr>
              </a:p>
              <a:p>
                <a:pPr marL="0" marR="0" lvl="0" indent="0" algn="l" defTabSz="109728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50000"/>
                    </a:srgbClr>
                  </a:solidFill>
                  <a:effectLst/>
                  <a:uLnTx/>
                  <a:uFillTx/>
                  <a:latin typeface="Tw Cen MT" panose="020B0602020104020603" pitchFamily="34" charset="0"/>
                  <a:ea typeface="Roboto"/>
                  <a:cs typeface="+mn-cs"/>
                </a:endParaRPr>
              </a:p>
            </p:txBody>
          </p:sp>
          <p:sp>
            <p:nvSpPr>
              <p:cNvPr id="61" name=".01">
                <a:extLst>
                  <a:ext uri="{FF2B5EF4-FFF2-40B4-BE49-F238E27FC236}">
                    <a16:creationId xmlns:a16="http://schemas.microsoft.com/office/drawing/2014/main" id="{1D24E996-614A-C24A-17EF-05254DFA357F}"/>
                  </a:ext>
                </a:extLst>
              </p:cNvPr>
              <p:cNvSpPr txBox="1"/>
              <p:nvPr/>
            </p:nvSpPr>
            <p:spPr>
              <a:xfrm flipH="1">
                <a:off x="2832833" y="2031301"/>
                <a:ext cx="3071027" cy="29222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60960" tIns="60960" rIns="60960" bIns="60960" numCol="1" anchor="ctr">
                <a:spAutoFit/>
              </a:bodyPr>
              <a:lstStyle>
                <a:lvl1pPr>
                  <a:lnSpc>
                    <a:spcPct val="90000"/>
                  </a:lnSpc>
                  <a:defRPr sz="4000" baseline="0">
                    <a:solidFill>
                      <a:srgbClr val="2F3235"/>
                    </a:solidFill>
                    <a:latin typeface="Roboto Medium"/>
                    <a:ea typeface="Roboto Medium"/>
                    <a:cs typeface="Roboto Medium"/>
                    <a:sym typeface="Roboto Medium"/>
                  </a:defRPr>
                </a:lvl1pPr>
              </a:lstStyle>
              <a:p>
                <a:pPr marL="0" marR="0" lvl="0" indent="0" algn="l" defTabSz="109728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Black Ops One" panose="02000000000000000000" pitchFamily="2" charset="0"/>
                    <a:ea typeface="Roboto Medium"/>
                    <a:cs typeface="Roboto Medium"/>
                    <a:sym typeface="Roboto Medium"/>
                  </a:rPr>
                  <a:t>🔐 User Authentication &amp; API Keys Storing:</a:t>
                </a:r>
              </a:p>
            </p:txBody>
          </p: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A6F7136B-CF72-BC0B-543D-283B04B4F98F}"/>
                </a:ext>
              </a:extLst>
            </p:cNvPr>
            <p:cNvGrpSpPr/>
            <p:nvPr/>
          </p:nvGrpSpPr>
          <p:grpSpPr>
            <a:xfrm>
              <a:off x="281855" y="6932286"/>
              <a:ext cx="7523564" cy="1097280"/>
              <a:chOff x="1394555" y="1920270"/>
              <a:chExt cx="4701445" cy="914400"/>
            </a:xfrm>
            <a:effectLst>
              <a:outerShdw blurRad="50800" dist="25400" dir="2700000" algn="tl" rotWithShape="0">
                <a:prstClr val="black">
                  <a:alpha val="20000"/>
                </a:prstClr>
              </a:outerShdw>
            </a:effectLst>
          </p:grpSpPr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0B6003A7-D303-EF50-96BF-F3BFA3D1FEA6}"/>
                  </a:ext>
                </a:extLst>
              </p:cNvPr>
              <p:cNvSpPr/>
              <p:nvPr/>
            </p:nvSpPr>
            <p:spPr>
              <a:xfrm>
                <a:off x="1524000" y="1920270"/>
                <a:ext cx="4572000" cy="9144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09728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16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F0502020204030204"/>
                  <a:ea typeface="Roboto"/>
                  <a:cs typeface="+mn-cs"/>
                </a:endParaRPr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DEEC4283-DB70-5C17-D5E6-2806F107F505}"/>
                  </a:ext>
                </a:extLst>
              </p:cNvPr>
              <p:cNvSpPr/>
              <p:nvPr/>
            </p:nvSpPr>
            <p:spPr>
              <a:xfrm rot="16200000" flipV="1">
                <a:off x="1648889" y="1848817"/>
                <a:ext cx="680054" cy="1188721"/>
              </a:xfrm>
              <a:custGeom>
                <a:avLst/>
                <a:gdLst>
                  <a:gd name="connsiteX0" fmla="*/ 680054 w 680054"/>
                  <a:gd name="connsiteY0" fmla="*/ 1188720 h 1188721"/>
                  <a:gd name="connsiteX1" fmla="*/ 680054 w 680054"/>
                  <a:gd name="connsiteY1" fmla="*/ 0 h 1188721"/>
                  <a:gd name="connsiteX2" fmla="*/ 131414 w 680054"/>
                  <a:gd name="connsiteY2" fmla="*/ 237744 h 1188721"/>
                  <a:gd name="connsiteX3" fmla="*/ 131414 w 680054"/>
                  <a:gd name="connsiteY3" fmla="*/ 1057306 h 1188721"/>
                  <a:gd name="connsiteX4" fmla="*/ 0 w 680054"/>
                  <a:gd name="connsiteY4" fmla="*/ 1057306 h 1188721"/>
                  <a:gd name="connsiteX5" fmla="*/ 131415 w 680054"/>
                  <a:gd name="connsiteY5" fmla="*/ 1188721 h 1188721"/>
                  <a:gd name="connsiteX6" fmla="*/ 131415 w 680054"/>
                  <a:gd name="connsiteY6" fmla="*/ 1188720 h 11887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80054" h="1188721">
                    <a:moveTo>
                      <a:pt x="680054" y="1188720"/>
                    </a:moveTo>
                    <a:lnTo>
                      <a:pt x="680054" y="0"/>
                    </a:lnTo>
                    <a:lnTo>
                      <a:pt x="131414" y="237744"/>
                    </a:lnTo>
                    <a:lnTo>
                      <a:pt x="131414" y="1057306"/>
                    </a:lnTo>
                    <a:lnTo>
                      <a:pt x="0" y="1057306"/>
                    </a:lnTo>
                    <a:lnTo>
                      <a:pt x="131415" y="1188721"/>
                    </a:lnTo>
                    <a:lnTo>
                      <a:pt x="131415" y="1188720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109728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16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F0502020204030204"/>
                  <a:ea typeface="Roboto"/>
                  <a:cs typeface="+mn-cs"/>
                </a:endParaRPr>
              </a:p>
            </p:txBody>
          </p:sp>
          <p:sp>
            <p:nvSpPr>
              <p:cNvPr id="65" name="Right Triangle 64">
                <a:extLst>
                  <a:ext uri="{FF2B5EF4-FFF2-40B4-BE49-F238E27FC236}">
                    <a16:creationId xmlns:a16="http://schemas.microsoft.com/office/drawing/2014/main" id="{995F489E-2A90-FA30-6435-E8F95A398DAF}"/>
                  </a:ext>
                </a:extLst>
              </p:cNvPr>
              <p:cNvSpPr/>
              <p:nvPr/>
            </p:nvSpPr>
            <p:spPr>
              <a:xfrm flipH="1" flipV="1">
                <a:off x="1394555" y="2651790"/>
                <a:ext cx="131415" cy="131415"/>
              </a:xfrm>
              <a:prstGeom prst="rtTriangle">
                <a:avLst/>
              </a:prstGeom>
              <a:solidFill>
                <a:schemeClr val="tx1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09728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16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F0502020204030204"/>
                  <a:ea typeface="Roboto"/>
                  <a:cs typeface="+mn-cs"/>
                </a:endParaRPr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D6844F32-2AAA-5238-4345-D27F03931C27}"/>
                  </a:ext>
                </a:extLst>
              </p:cNvPr>
              <p:cNvSpPr txBox="1"/>
              <p:nvPr/>
            </p:nvSpPr>
            <p:spPr>
              <a:xfrm>
                <a:off x="1416222" y="2238970"/>
                <a:ext cx="612045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109728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Roboto" panose="020F0502020204030204"/>
                    <a:ea typeface="Roboto"/>
                    <a:cs typeface="+mn-cs"/>
                  </a:rPr>
                  <a:t>STEP</a:t>
                </a: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1A15E00-0F34-967A-3197-CE5C46A2D5C3}"/>
                  </a:ext>
                </a:extLst>
              </p:cNvPr>
              <p:cNvSpPr txBox="1"/>
              <p:nvPr/>
            </p:nvSpPr>
            <p:spPr>
              <a:xfrm>
                <a:off x="1872713" y="2177414"/>
                <a:ext cx="611408" cy="3847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109728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Roboto" panose="020F0502020204030204"/>
                    <a:ea typeface="Roboto"/>
                    <a:cs typeface="+mn-cs"/>
                  </a:rPr>
                  <a:t>06</a:t>
                </a:r>
              </a:p>
            </p:txBody>
          </p:sp>
          <p:sp>
            <p:nvSpPr>
              <p:cNvPr id="68" name="Lorem ipsum dolor sit amet, consectetur adipiscing elit, sed do eiusmod tempor incididunt ut labore et dolore magna reprehenderit in voluptate velit esse cillum.">
                <a:extLst>
                  <a:ext uri="{FF2B5EF4-FFF2-40B4-BE49-F238E27FC236}">
                    <a16:creationId xmlns:a16="http://schemas.microsoft.com/office/drawing/2014/main" id="{47340B6F-8EAE-CFD1-FBF1-10F44921BA95}"/>
                  </a:ext>
                </a:extLst>
              </p:cNvPr>
              <p:cNvSpPr txBox="1"/>
              <p:nvPr/>
            </p:nvSpPr>
            <p:spPr>
              <a:xfrm flipH="1">
                <a:off x="2832832" y="2255249"/>
                <a:ext cx="3263168" cy="30163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60960" tIns="60960" rIns="60960" bIns="60960" numCol="1" anchor="t">
                <a:spAutoFit/>
              </a:bodyPr>
              <a:lstStyle>
                <a:defPPr>
                  <a:defRPr lang="en-US"/>
                </a:defPPr>
                <a:lvl1pPr defTabSz="1097280">
                  <a:lnSpc>
                    <a:spcPct val="120000"/>
                  </a:lnSpc>
                  <a:defRPr sz="1400">
                    <a:solidFill>
                      <a:srgbClr val="E7E6E6">
                        <a:lumMod val="50000"/>
                      </a:srgbClr>
                    </a:solidFill>
                    <a:latin typeface="Tw Cen MT" panose="020B0602020104020603" pitchFamily="34" charset="0"/>
                    <a:ea typeface="Roboto"/>
                  </a:defRPr>
                </a:lvl1pPr>
              </a:lstStyle>
              <a:p>
                <a:pPr marL="0" marR="0" lvl="0" indent="0" algn="l" defTabSz="109728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E7E6E6">
                        <a:lumMod val="50000"/>
                      </a:srgbClr>
                    </a:solidFill>
                    <a:effectLst/>
                    <a:uLnTx/>
                    <a:uFillTx/>
                    <a:latin typeface="Tw Cen MT" panose="020B0602020104020603" pitchFamily="34" charset="0"/>
                    <a:ea typeface="Roboto"/>
                    <a:cs typeface="+mn-cs"/>
                  </a:rPr>
                  <a:t>🔄 Clears all fields without logging out</a:t>
                </a:r>
              </a:p>
            </p:txBody>
          </p:sp>
          <p:sp>
            <p:nvSpPr>
              <p:cNvPr id="69" name=".01">
                <a:extLst>
                  <a:ext uri="{FF2B5EF4-FFF2-40B4-BE49-F238E27FC236}">
                    <a16:creationId xmlns:a16="http://schemas.microsoft.com/office/drawing/2014/main" id="{66B43E27-AB4E-E9DF-B6B3-DC83F467BB15}"/>
                  </a:ext>
                </a:extLst>
              </p:cNvPr>
              <p:cNvSpPr txBox="1"/>
              <p:nvPr/>
            </p:nvSpPr>
            <p:spPr>
              <a:xfrm flipH="1">
                <a:off x="2832834" y="1932409"/>
                <a:ext cx="2429015" cy="29238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60960" tIns="60960" rIns="60960" bIns="60960" numCol="1" anchor="ctr">
                <a:spAutoFit/>
              </a:bodyPr>
              <a:lstStyle>
                <a:lvl1pPr>
                  <a:lnSpc>
                    <a:spcPct val="90000"/>
                  </a:lnSpc>
                  <a:defRPr sz="4000" baseline="0">
                    <a:solidFill>
                      <a:srgbClr val="2F3235"/>
                    </a:solidFill>
                    <a:latin typeface="Roboto Medium"/>
                    <a:ea typeface="Roboto Medium"/>
                    <a:cs typeface="Roboto Medium"/>
                    <a:sym typeface="Roboto Medium"/>
                  </a:defRPr>
                </a:lvl1pPr>
              </a:lstStyle>
              <a:p>
                <a:pPr marL="0" marR="0" lvl="0" indent="0" algn="l" defTabSz="109728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Black Ops One" panose="02000000000000000000" pitchFamily="2" charset="0"/>
                    <a:ea typeface="Roboto Medium"/>
                    <a:cs typeface="Roboto Medium"/>
                    <a:sym typeface="Roboto Medium"/>
                  </a:rPr>
                  <a:t>♻️ Session Reset Button</a:t>
                </a:r>
              </a:p>
            </p:txBody>
          </p:sp>
        </p:grpSp>
        <p:sp>
          <p:nvSpPr>
            <p:cNvPr id="78" name="Text 0">
              <a:extLst>
                <a:ext uri="{FF2B5EF4-FFF2-40B4-BE49-F238E27FC236}">
                  <a16:creationId xmlns:a16="http://schemas.microsoft.com/office/drawing/2014/main" id="{059C4671-3370-02DE-3767-C38F60EEF7BE}"/>
                </a:ext>
              </a:extLst>
            </p:cNvPr>
            <p:cNvSpPr/>
            <p:nvPr/>
          </p:nvSpPr>
          <p:spPr>
            <a:xfrm>
              <a:off x="281559" y="220550"/>
              <a:ext cx="7492854" cy="68935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Russo One" panose="02000503050000020004" pitchFamily="2" charset="0"/>
                  <a:ea typeface="+mn-ea"/>
                  <a:cs typeface="+mn-cs"/>
                </a:rPr>
                <a:t>🖥️ Streamlit Dashboard Core Features</a:t>
              </a: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355DEBA-9F52-1C05-6B77-7B674DFCA6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4147"/>
            <a:stretch/>
          </p:blipFill>
          <p:spPr>
            <a:xfrm>
              <a:off x="7977817" y="55149"/>
              <a:ext cx="6513409" cy="3747933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7F63A8A9-1528-2C41-11DB-8A50B1683CB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977817" y="3713966"/>
              <a:ext cx="6489230" cy="4460484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</p:grpSp>
    </p:spTree>
    <p:extLst>
      <p:ext uri="{BB962C8B-B14F-4D97-AF65-F5344CB8AC3E}">
        <p14:creationId xmlns:p14="http://schemas.microsoft.com/office/powerpoint/2010/main" val="29509809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1A8E8454-00DD-949E-7525-1203C4817B0D}"/>
              </a:ext>
            </a:extLst>
          </p:cNvPr>
          <p:cNvGrpSpPr/>
          <p:nvPr/>
        </p:nvGrpSpPr>
        <p:grpSpPr>
          <a:xfrm>
            <a:off x="0" y="-40351"/>
            <a:ext cx="14462316" cy="7896187"/>
            <a:chOff x="0" y="-40351"/>
            <a:chExt cx="14462316" cy="7896187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0EC2E9C8-3F13-F908-3313-8B2C79E952AE}"/>
                </a:ext>
              </a:extLst>
            </p:cNvPr>
            <p:cNvGrpSpPr/>
            <p:nvPr/>
          </p:nvGrpSpPr>
          <p:grpSpPr>
            <a:xfrm>
              <a:off x="799042" y="1240972"/>
              <a:ext cx="6516158" cy="6487886"/>
              <a:chOff x="1065389" y="1361260"/>
              <a:chExt cx="4958369" cy="4871511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150DC4C1-86E9-E947-5622-58A9763CFB5A}"/>
                  </a:ext>
                </a:extLst>
              </p:cNvPr>
              <p:cNvGrpSpPr/>
              <p:nvPr/>
            </p:nvGrpSpPr>
            <p:grpSpPr>
              <a:xfrm>
                <a:off x="1065389" y="1361260"/>
                <a:ext cx="4942348" cy="1140606"/>
                <a:chOff x="1081410" y="1361260"/>
                <a:chExt cx="4942348" cy="1140606"/>
              </a:xfrm>
            </p:grpSpPr>
            <p:sp>
              <p:nvSpPr>
                <p:cNvPr id="50" name="Rectangle: Rounded Corners 49">
                  <a:extLst>
                    <a:ext uri="{FF2B5EF4-FFF2-40B4-BE49-F238E27FC236}">
                      <a16:creationId xmlns:a16="http://schemas.microsoft.com/office/drawing/2014/main" id="{61E95356-2F27-F1E6-183B-87E684974B83}"/>
                    </a:ext>
                  </a:extLst>
                </p:cNvPr>
                <p:cNvSpPr/>
                <p:nvPr/>
              </p:nvSpPr>
              <p:spPr>
                <a:xfrm>
                  <a:off x="1081410" y="1361260"/>
                  <a:ext cx="4942348" cy="1140606"/>
                </a:xfrm>
                <a:prstGeom prst="roundRect">
                  <a:avLst>
                    <a:gd name="adj" fmla="val 13327"/>
                  </a:avLst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127000" sx="102000" sy="102000" algn="ctr" rotWithShape="0">
                    <a:prstClr val="black">
                      <a:alpha val="6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/>
                  <a:endParaRPr lang="en-IN" sz="1350">
                    <a:solidFill>
                      <a:prstClr val="white"/>
                    </a:solidFill>
                    <a:latin typeface="Calibri" panose="020F0502020204030204"/>
                    <a:cs typeface="Arial"/>
                  </a:endParaRPr>
                </a:p>
              </p:txBody>
            </p:sp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55919C29-7E87-803D-6A4F-54AE02B58EA8}"/>
                    </a:ext>
                  </a:extLst>
                </p:cNvPr>
                <p:cNvSpPr txBox="1"/>
                <p:nvPr/>
              </p:nvSpPr>
              <p:spPr>
                <a:xfrm>
                  <a:off x="2222053" y="1590590"/>
                  <a:ext cx="3701009" cy="666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defTabSz="685800">
                    <a:spcAft>
                      <a:spcPts val="450"/>
                    </a:spcAft>
                  </a:pPr>
                  <a:r>
                    <a:rPr lang="en-US" sz="2000" b="1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Montserrat" pitchFamily="2" charset="0"/>
                      <a:cs typeface="Arial"/>
                    </a:rPr>
                    <a:t>📰 Header Section</a:t>
                  </a:r>
                </a:p>
                <a:p>
                  <a:pPr defTabSz="685800">
                    <a:lnSpc>
                      <a:spcPts val="1500"/>
                    </a:lnSpc>
                  </a:pPr>
                  <a:endParaRPr lang="en-US" sz="20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Montserrat" pitchFamily="2" charset="0"/>
                    <a:cs typeface="Arial"/>
                  </a:endParaRPr>
                </a:p>
                <a:p>
                  <a:pPr defTabSz="685800">
                    <a:spcAft>
                      <a:spcPts val="450"/>
                    </a:spcAft>
                  </a:pPr>
                  <a:r>
                    <a:rPr lang="en-IN" sz="1500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Tw Cen MT" panose="020B0602020104020603" pitchFamily="34" charset="0"/>
                      <a:cs typeface="Arial"/>
                    </a:rPr>
                    <a:t>🔝 Uses strongest bullet or top article title</a:t>
                  </a:r>
                </a:p>
              </p:txBody>
            </p:sp>
            <p:grpSp>
              <p:nvGrpSpPr>
                <p:cNvPr id="52" name="Group 51">
                  <a:extLst>
                    <a:ext uri="{FF2B5EF4-FFF2-40B4-BE49-F238E27FC236}">
                      <a16:creationId xmlns:a16="http://schemas.microsoft.com/office/drawing/2014/main" id="{F3B7FCB4-B026-4812-D111-670FE5847159}"/>
                    </a:ext>
                  </a:extLst>
                </p:cNvPr>
                <p:cNvGrpSpPr/>
                <p:nvPr/>
              </p:nvGrpSpPr>
              <p:grpSpPr>
                <a:xfrm>
                  <a:off x="1279803" y="1501266"/>
                  <a:ext cx="860594" cy="860594"/>
                  <a:chOff x="1120081" y="1277853"/>
                  <a:chExt cx="860594" cy="860594"/>
                </a:xfrm>
              </p:grpSpPr>
              <p:sp>
                <p:nvSpPr>
                  <p:cNvPr id="53" name="Oval 52">
                    <a:extLst>
                      <a:ext uri="{FF2B5EF4-FFF2-40B4-BE49-F238E27FC236}">
                        <a16:creationId xmlns:a16="http://schemas.microsoft.com/office/drawing/2014/main" id="{41A8775E-CEDD-E2B9-4917-8C4D4DAD88A7}"/>
                      </a:ext>
                    </a:extLst>
                  </p:cNvPr>
                  <p:cNvSpPr/>
                  <p:nvPr/>
                </p:nvSpPr>
                <p:spPr>
                  <a:xfrm>
                    <a:off x="1120081" y="1277853"/>
                    <a:ext cx="860594" cy="860594"/>
                  </a:xfrm>
                  <a:prstGeom prst="ellipse">
                    <a:avLst/>
                  </a:prstGeom>
                  <a:solidFill>
                    <a:schemeClr val="accent2"/>
                  </a:solidFill>
                  <a:ln>
                    <a:noFill/>
                  </a:ln>
                  <a:effectLst>
                    <a:outerShdw blurRad="127000" sx="102000" sy="102000" algn="ctr" rotWithShape="0">
                      <a:prstClr val="black">
                        <a:alpha val="11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85800"/>
                    <a:endParaRPr lang="en-IN" sz="1350">
                      <a:solidFill>
                        <a:prstClr val="white"/>
                      </a:solidFill>
                      <a:latin typeface="Calibri" panose="020F0502020204030204"/>
                      <a:cs typeface="Arial"/>
                    </a:endParaRPr>
                  </a:p>
                </p:txBody>
              </p:sp>
              <p:pic>
                <p:nvPicPr>
                  <p:cNvPr id="54" name="Picture 53">
                    <a:extLst>
                      <a:ext uri="{FF2B5EF4-FFF2-40B4-BE49-F238E27FC236}">
                        <a16:creationId xmlns:a16="http://schemas.microsoft.com/office/drawing/2014/main" id="{235E3288-DEDA-9005-61F2-9F5412132C4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bright="10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20950" y="1478722"/>
                    <a:ext cx="458856" cy="458856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5135B584-274D-92EF-3DEE-4C7179542757}"/>
                  </a:ext>
                </a:extLst>
              </p:cNvPr>
              <p:cNvGrpSpPr/>
              <p:nvPr/>
            </p:nvGrpSpPr>
            <p:grpSpPr>
              <a:xfrm>
                <a:off x="1065389" y="2604895"/>
                <a:ext cx="4942348" cy="1140606"/>
                <a:chOff x="1065389" y="2604895"/>
                <a:chExt cx="4942348" cy="1140606"/>
              </a:xfrm>
            </p:grpSpPr>
            <p:sp>
              <p:nvSpPr>
                <p:cNvPr id="45" name="Rectangle: Rounded Corners 44">
                  <a:extLst>
                    <a:ext uri="{FF2B5EF4-FFF2-40B4-BE49-F238E27FC236}">
                      <a16:creationId xmlns:a16="http://schemas.microsoft.com/office/drawing/2014/main" id="{515E2070-B0EA-A861-6ADB-19717C4FF0A3}"/>
                    </a:ext>
                  </a:extLst>
                </p:cNvPr>
                <p:cNvSpPr/>
                <p:nvPr/>
              </p:nvSpPr>
              <p:spPr>
                <a:xfrm>
                  <a:off x="1065389" y="2604895"/>
                  <a:ext cx="4942348" cy="1140606"/>
                </a:xfrm>
                <a:prstGeom prst="roundRect">
                  <a:avLst>
                    <a:gd name="adj" fmla="val 13327"/>
                  </a:avLst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127000" sx="102000" sy="102000" algn="ctr" rotWithShape="0">
                    <a:prstClr val="black">
                      <a:alpha val="6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/>
                  <a:endParaRPr lang="en-IN" sz="1350">
                    <a:solidFill>
                      <a:prstClr val="white"/>
                    </a:solidFill>
                    <a:latin typeface="Calibri" panose="020F0502020204030204"/>
                    <a:cs typeface="Arial"/>
                  </a:endParaRPr>
                </a:p>
              </p:txBody>
            </p:sp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A69482F2-64A9-0565-4AE4-344A07D830BB}"/>
                    </a:ext>
                  </a:extLst>
                </p:cNvPr>
                <p:cNvSpPr txBox="1"/>
                <p:nvPr/>
              </p:nvSpPr>
              <p:spPr>
                <a:xfrm>
                  <a:off x="2206032" y="2826051"/>
                  <a:ext cx="3701009" cy="666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defTabSz="685800">
                    <a:spcAft>
                      <a:spcPts val="450"/>
                    </a:spcAft>
                  </a:pPr>
                  <a:r>
                    <a:rPr lang="en-US" sz="2000" b="1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Montserrat" pitchFamily="2" charset="0"/>
                      <a:cs typeface="Arial"/>
                    </a:rPr>
                    <a:t>🧠 AI Summary</a:t>
                  </a:r>
                </a:p>
                <a:p>
                  <a:pPr defTabSz="685800">
                    <a:lnSpc>
                      <a:spcPts val="1500"/>
                    </a:lnSpc>
                  </a:pPr>
                  <a:endParaRPr lang="en-US" sz="105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Montserrat" pitchFamily="2" charset="0"/>
                    <a:cs typeface="Arial"/>
                  </a:endParaRPr>
                </a:p>
                <a:p>
                  <a:pPr defTabSz="685800">
                    <a:spcAft>
                      <a:spcPts val="450"/>
                    </a:spcAft>
                  </a:pPr>
                  <a:r>
                    <a:rPr lang="en-IN" sz="1500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Tw Cen MT" panose="020B0602020104020603" pitchFamily="34" charset="0"/>
                      <a:cs typeface="Arial"/>
                    </a:rPr>
                    <a:t>📋 Shows 5–8 factual bullet points from articles</a:t>
                  </a:r>
                </a:p>
              </p:txBody>
            </p:sp>
            <p:grpSp>
              <p:nvGrpSpPr>
                <p:cNvPr id="47" name="Group 46">
                  <a:extLst>
                    <a:ext uri="{FF2B5EF4-FFF2-40B4-BE49-F238E27FC236}">
                      <a16:creationId xmlns:a16="http://schemas.microsoft.com/office/drawing/2014/main" id="{609A89D4-D7FA-8744-935E-793F8008F90B}"/>
                    </a:ext>
                  </a:extLst>
                </p:cNvPr>
                <p:cNvGrpSpPr/>
                <p:nvPr/>
              </p:nvGrpSpPr>
              <p:grpSpPr>
                <a:xfrm>
                  <a:off x="1263782" y="2744901"/>
                  <a:ext cx="860594" cy="860594"/>
                  <a:chOff x="1120081" y="2695100"/>
                  <a:chExt cx="860594" cy="860594"/>
                </a:xfrm>
              </p:grpSpPr>
              <p:sp>
                <p:nvSpPr>
                  <p:cNvPr id="48" name="Oval 47">
                    <a:extLst>
                      <a:ext uri="{FF2B5EF4-FFF2-40B4-BE49-F238E27FC236}">
                        <a16:creationId xmlns:a16="http://schemas.microsoft.com/office/drawing/2014/main" id="{58CC961B-A2D1-6857-30E5-D7D1909EACDC}"/>
                      </a:ext>
                    </a:extLst>
                  </p:cNvPr>
                  <p:cNvSpPr/>
                  <p:nvPr/>
                </p:nvSpPr>
                <p:spPr>
                  <a:xfrm>
                    <a:off x="1120081" y="2695100"/>
                    <a:ext cx="860594" cy="860594"/>
                  </a:xfrm>
                  <a:prstGeom prst="ellipse">
                    <a:avLst/>
                  </a:prstGeom>
                  <a:solidFill>
                    <a:schemeClr val="accent2"/>
                  </a:solidFill>
                  <a:ln>
                    <a:noFill/>
                  </a:ln>
                  <a:effectLst>
                    <a:outerShdw blurRad="127000" sx="102000" sy="102000" algn="ctr" rotWithShape="0">
                      <a:prstClr val="black">
                        <a:alpha val="11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85800"/>
                    <a:endParaRPr lang="en-IN" sz="1350">
                      <a:solidFill>
                        <a:prstClr val="white"/>
                      </a:solidFill>
                      <a:latin typeface="Calibri" panose="020F0502020204030204"/>
                      <a:cs typeface="Arial"/>
                    </a:endParaRPr>
                  </a:p>
                </p:txBody>
              </p:sp>
              <p:pic>
                <p:nvPicPr>
                  <p:cNvPr id="49" name="Picture 48">
                    <a:extLst>
                      <a:ext uri="{FF2B5EF4-FFF2-40B4-BE49-F238E27FC236}">
                        <a16:creationId xmlns:a16="http://schemas.microsoft.com/office/drawing/2014/main" id="{36C1DE13-E83E-8F26-91E0-21CF383308E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bright="10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298204" y="2873223"/>
                    <a:ext cx="504348" cy="504348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5D7CC21A-A2A2-E58E-9BE0-C6948488E60A}"/>
                  </a:ext>
                </a:extLst>
              </p:cNvPr>
              <p:cNvGrpSpPr/>
              <p:nvPr/>
            </p:nvGrpSpPr>
            <p:grpSpPr>
              <a:xfrm>
                <a:off x="1065389" y="3848530"/>
                <a:ext cx="4958369" cy="1140606"/>
                <a:chOff x="1065389" y="3848530"/>
                <a:chExt cx="4958369" cy="1140606"/>
              </a:xfrm>
            </p:grpSpPr>
            <p:sp>
              <p:nvSpPr>
                <p:cNvPr id="40" name="Rectangle: Rounded Corners 39">
                  <a:extLst>
                    <a:ext uri="{FF2B5EF4-FFF2-40B4-BE49-F238E27FC236}">
                      <a16:creationId xmlns:a16="http://schemas.microsoft.com/office/drawing/2014/main" id="{23E160DA-CBB8-2391-134C-3FB85C899E53}"/>
                    </a:ext>
                  </a:extLst>
                </p:cNvPr>
                <p:cNvSpPr/>
                <p:nvPr/>
              </p:nvSpPr>
              <p:spPr>
                <a:xfrm>
                  <a:off x="1065389" y="3848530"/>
                  <a:ext cx="4942348" cy="1140606"/>
                </a:xfrm>
                <a:prstGeom prst="roundRect">
                  <a:avLst>
                    <a:gd name="adj" fmla="val 13327"/>
                  </a:avLst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127000" sx="102000" sy="102000" algn="ctr" rotWithShape="0">
                    <a:prstClr val="black">
                      <a:alpha val="6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/>
                  <a:endParaRPr lang="en-IN" sz="1350" dirty="0">
                    <a:solidFill>
                      <a:prstClr val="white"/>
                    </a:solidFill>
                    <a:latin typeface="Calibri" panose="020F0502020204030204"/>
                    <a:cs typeface="Arial"/>
                  </a:endParaRPr>
                </a:p>
              </p:txBody>
            </p:sp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EAAE7837-12F7-28D0-C8EF-B2746848FE86}"/>
                    </a:ext>
                  </a:extLst>
                </p:cNvPr>
                <p:cNvSpPr txBox="1"/>
                <p:nvPr/>
              </p:nvSpPr>
              <p:spPr>
                <a:xfrm>
                  <a:off x="2206032" y="3987946"/>
                  <a:ext cx="3817726" cy="666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defTabSz="685800">
                    <a:spcAft>
                      <a:spcPts val="450"/>
                    </a:spcAft>
                  </a:pPr>
                  <a:r>
                    <a:rPr lang="en-US" sz="2000" b="1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Montserrat" pitchFamily="2" charset="0"/>
                      <a:cs typeface="Arial"/>
                    </a:rPr>
                    <a:t>🔗 Used Articles Section</a:t>
                  </a:r>
                </a:p>
                <a:p>
                  <a:pPr defTabSz="685800">
                    <a:lnSpc>
                      <a:spcPts val="1500"/>
                    </a:lnSpc>
                  </a:pPr>
                  <a:endParaRPr lang="en-US" sz="8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Montserrat" pitchFamily="2" charset="0"/>
                    <a:cs typeface="Arial"/>
                  </a:endParaRPr>
                </a:p>
                <a:p>
                  <a:pPr defTabSz="685800">
                    <a:spcAft>
                      <a:spcPts val="450"/>
                    </a:spcAft>
                  </a:pPr>
                  <a:r>
                    <a:rPr lang="en-IN" sz="1500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Tw Cen MT" panose="020B0602020104020603" pitchFamily="34" charset="0"/>
                      <a:cs typeface="Arial"/>
                    </a:rPr>
                    <a:t>🗂️ Displays title, source, date, and clickable links</a:t>
                  </a:r>
                </a:p>
              </p:txBody>
            </p:sp>
            <p:grpSp>
              <p:nvGrpSpPr>
                <p:cNvPr id="42" name="Group 41">
                  <a:extLst>
                    <a:ext uri="{FF2B5EF4-FFF2-40B4-BE49-F238E27FC236}">
                      <a16:creationId xmlns:a16="http://schemas.microsoft.com/office/drawing/2014/main" id="{FE589BEA-7B3B-5678-4803-4792E2A6A4A3}"/>
                    </a:ext>
                  </a:extLst>
                </p:cNvPr>
                <p:cNvGrpSpPr/>
                <p:nvPr/>
              </p:nvGrpSpPr>
              <p:grpSpPr>
                <a:xfrm>
                  <a:off x="1263782" y="3988536"/>
                  <a:ext cx="860594" cy="860594"/>
                  <a:chOff x="1120081" y="4059279"/>
                  <a:chExt cx="860594" cy="860594"/>
                </a:xfrm>
              </p:grpSpPr>
              <p:sp>
                <p:nvSpPr>
                  <p:cNvPr id="43" name="Oval 42">
                    <a:extLst>
                      <a:ext uri="{FF2B5EF4-FFF2-40B4-BE49-F238E27FC236}">
                        <a16:creationId xmlns:a16="http://schemas.microsoft.com/office/drawing/2014/main" id="{F8327E8C-7E8F-B6EC-B448-15D03302F9A2}"/>
                      </a:ext>
                    </a:extLst>
                  </p:cNvPr>
                  <p:cNvSpPr/>
                  <p:nvPr/>
                </p:nvSpPr>
                <p:spPr>
                  <a:xfrm>
                    <a:off x="1120081" y="4059279"/>
                    <a:ext cx="860594" cy="860594"/>
                  </a:xfrm>
                  <a:prstGeom prst="ellipse">
                    <a:avLst/>
                  </a:prstGeom>
                  <a:solidFill>
                    <a:schemeClr val="accent2"/>
                  </a:solidFill>
                  <a:ln>
                    <a:noFill/>
                  </a:ln>
                  <a:effectLst>
                    <a:outerShdw blurRad="127000" sx="102000" sy="102000" algn="ctr" rotWithShape="0">
                      <a:prstClr val="black">
                        <a:alpha val="11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85800"/>
                    <a:endParaRPr lang="en-IN" sz="1350">
                      <a:solidFill>
                        <a:prstClr val="white"/>
                      </a:solidFill>
                      <a:latin typeface="Calibri" panose="020F0502020204030204"/>
                      <a:cs typeface="Arial"/>
                    </a:endParaRPr>
                  </a:p>
                </p:txBody>
              </p:sp>
              <p:pic>
                <p:nvPicPr>
                  <p:cNvPr id="44" name="Picture 43">
                    <a:extLst>
                      <a:ext uri="{FF2B5EF4-FFF2-40B4-BE49-F238E27FC236}">
                        <a16:creationId xmlns:a16="http://schemas.microsoft.com/office/drawing/2014/main" id="{07C7A113-53C6-E63A-DA37-D16118FAECD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bright="10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45129" y="4284327"/>
                    <a:ext cx="410498" cy="410498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8914E88D-B33C-C090-A1BE-E04583D9AFA0}"/>
                  </a:ext>
                </a:extLst>
              </p:cNvPr>
              <p:cNvGrpSpPr/>
              <p:nvPr/>
            </p:nvGrpSpPr>
            <p:grpSpPr>
              <a:xfrm>
                <a:off x="1065389" y="5092165"/>
                <a:ext cx="4942348" cy="1140606"/>
                <a:chOff x="1065389" y="5092165"/>
                <a:chExt cx="4942348" cy="1140606"/>
              </a:xfrm>
            </p:grpSpPr>
            <p:sp>
              <p:nvSpPr>
                <p:cNvPr id="35" name="Rectangle: Rounded Corners 34">
                  <a:extLst>
                    <a:ext uri="{FF2B5EF4-FFF2-40B4-BE49-F238E27FC236}">
                      <a16:creationId xmlns:a16="http://schemas.microsoft.com/office/drawing/2014/main" id="{67FAC4F8-35E9-33B6-1BA2-29BA750A5A1A}"/>
                    </a:ext>
                  </a:extLst>
                </p:cNvPr>
                <p:cNvSpPr/>
                <p:nvPr/>
              </p:nvSpPr>
              <p:spPr>
                <a:xfrm>
                  <a:off x="1065389" y="5092165"/>
                  <a:ext cx="4942348" cy="1140606"/>
                </a:xfrm>
                <a:prstGeom prst="roundRect">
                  <a:avLst>
                    <a:gd name="adj" fmla="val 13327"/>
                  </a:avLst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127000" sx="102000" sy="102000" algn="ctr" rotWithShape="0">
                    <a:prstClr val="black">
                      <a:alpha val="6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/>
                  <a:endParaRPr lang="en-IN" sz="1350">
                    <a:solidFill>
                      <a:prstClr val="white"/>
                    </a:solidFill>
                    <a:latin typeface="Calibri" panose="020F0502020204030204"/>
                    <a:cs typeface="Arial"/>
                  </a:endParaRPr>
                </a:p>
              </p:txBody>
            </p: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8CFEF0CB-38E4-27B7-7BD7-F97E3AB9CD35}"/>
                    </a:ext>
                  </a:extLst>
                </p:cNvPr>
                <p:cNvSpPr txBox="1"/>
                <p:nvPr/>
              </p:nvSpPr>
              <p:spPr>
                <a:xfrm>
                  <a:off x="2206032" y="5316220"/>
                  <a:ext cx="3701009" cy="666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defTabSz="685800">
                    <a:spcAft>
                      <a:spcPts val="450"/>
                    </a:spcAft>
                  </a:pPr>
                  <a:r>
                    <a:rPr lang="en-US" sz="2000" b="1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Montserrat" pitchFamily="2" charset="0"/>
                      <a:cs typeface="Arial"/>
                    </a:rPr>
                    <a:t>📤 Download Zone</a:t>
                  </a:r>
                </a:p>
                <a:p>
                  <a:pPr defTabSz="685800">
                    <a:lnSpc>
                      <a:spcPts val="1500"/>
                    </a:lnSpc>
                  </a:pPr>
                  <a:endParaRPr lang="en-US" sz="8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Montserrat" pitchFamily="2" charset="0"/>
                    <a:cs typeface="Arial"/>
                  </a:endParaRPr>
                </a:p>
                <a:p>
                  <a:pPr defTabSz="685800">
                    <a:spcAft>
                      <a:spcPts val="450"/>
                    </a:spcAft>
                  </a:pPr>
                  <a:r>
                    <a:rPr lang="en-IN" sz="1500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Tw Cen MT" panose="020B0602020104020603" pitchFamily="34" charset="0"/>
                      <a:cs typeface="Arial"/>
                    </a:rPr>
                    <a:t>📄 Export buttons for PDF &amp; TXT</a:t>
                  </a:r>
                </a:p>
              </p:txBody>
            </p:sp>
            <p:grpSp>
              <p:nvGrpSpPr>
                <p:cNvPr id="37" name="Group 36">
                  <a:extLst>
                    <a:ext uri="{FF2B5EF4-FFF2-40B4-BE49-F238E27FC236}">
                      <a16:creationId xmlns:a16="http://schemas.microsoft.com/office/drawing/2014/main" id="{9845996A-7681-74B2-1ECF-758C31B6F7B9}"/>
                    </a:ext>
                  </a:extLst>
                </p:cNvPr>
                <p:cNvGrpSpPr/>
                <p:nvPr/>
              </p:nvGrpSpPr>
              <p:grpSpPr>
                <a:xfrm>
                  <a:off x="1263782" y="5232171"/>
                  <a:ext cx="860594" cy="860594"/>
                  <a:chOff x="1120081" y="5368469"/>
                  <a:chExt cx="860594" cy="860594"/>
                </a:xfrm>
              </p:grpSpPr>
              <p:sp>
                <p:nvSpPr>
                  <p:cNvPr id="38" name="Oval 37">
                    <a:extLst>
                      <a:ext uri="{FF2B5EF4-FFF2-40B4-BE49-F238E27FC236}">
                        <a16:creationId xmlns:a16="http://schemas.microsoft.com/office/drawing/2014/main" id="{40422F25-1455-D347-43F1-EEB08AD747C5}"/>
                      </a:ext>
                    </a:extLst>
                  </p:cNvPr>
                  <p:cNvSpPr/>
                  <p:nvPr/>
                </p:nvSpPr>
                <p:spPr>
                  <a:xfrm>
                    <a:off x="1120081" y="5368469"/>
                    <a:ext cx="860594" cy="860594"/>
                  </a:xfrm>
                  <a:prstGeom prst="ellipse">
                    <a:avLst/>
                  </a:prstGeom>
                  <a:solidFill>
                    <a:schemeClr val="accent2"/>
                  </a:solidFill>
                  <a:ln>
                    <a:noFill/>
                  </a:ln>
                  <a:effectLst>
                    <a:outerShdw blurRad="127000" sx="102000" sy="102000" algn="ctr" rotWithShape="0">
                      <a:prstClr val="black">
                        <a:alpha val="11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85800"/>
                    <a:endParaRPr lang="en-IN" sz="1350">
                      <a:solidFill>
                        <a:prstClr val="white"/>
                      </a:solidFill>
                      <a:latin typeface="Calibri" panose="020F0502020204030204"/>
                      <a:cs typeface="Arial"/>
                    </a:endParaRPr>
                  </a:p>
                </p:txBody>
              </p:sp>
              <p:pic>
                <p:nvPicPr>
                  <p:cNvPr id="39" name="Picture 38">
                    <a:extLst>
                      <a:ext uri="{FF2B5EF4-FFF2-40B4-BE49-F238E27FC236}">
                        <a16:creationId xmlns:a16="http://schemas.microsoft.com/office/drawing/2014/main" id="{43A286FC-A254-EABD-F213-61B2978FE07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>
                    <a:extLst>
                      <a:ext uri="{BEBA8EAE-BF5A-486C-A8C5-ECC9F3942E4B}">
                        <a14:imgProps xmlns:a14="http://schemas.microsoft.com/office/drawing/2010/main">
                          <a14:imgLayer r:embed="rId9">
                            <a14:imgEffect>
                              <a14:brightnessContrast bright="10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293203" y="5541591"/>
                    <a:ext cx="514350" cy="514350"/>
                  </a:xfrm>
                  <a:prstGeom prst="rect">
                    <a:avLst/>
                  </a:prstGeom>
                </p:spPr>
              </p:pic>
            </p:grpSp>
          </p:grpSp>
        </p:grp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67AFBBDF-B1A1-9E6C-1B71-713EA7EB7865}"/>
                </a:ext>
              </a:extLst>
            </p:cNvPr>
            <p:cNvSpPr txBox="1"/>
            <p:nvPr/>
          </p:nvSpPr>
          <p:spPr>
            <a:xfrm>
              <a:off x="0" y="-40351"/>
              <a:ext cx="729414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Russo One" panose="020B0604020202020204" charset="0"/>
                  <a:ea typeface="Nunito Semi Bold" pitchFamily="34" charset="-122"/>
                  <a:cs typeface="Nunito Semi Bold" pitchFamily="34" charset="-120"/>
                </a:rPr>
                <a:t>📈 Output Demo Snapshot</a:t>
              </a:r>
              <a:endParaRPr kumimoji="0" lang="en-GB" sz="40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Russo One" panose="020B0604020202020204" charset="0"/>
                <a:ea typeface="+mn-ea"/>
                <a:cs typeface="+mn-cs"/>
              </a:endParaRP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2F46C630-3CDD-FFAB-1BEB-30CBA14587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401456" y="192494"/>
              <a:ext cx="7060860" cy="3595222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8FA94E3-5950-E522-1C43-2C9702AC310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589898" y="3916410"/>
              <a:ext cx="6778729" cy="3939426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</p:grpSp>
    </p:spTree>
    <p:extLst>
      <p:ext uri="{BB962C8B-B14F-4D97-AF65-F5344CB8AC3E}">
        <p14:creationId xmlns:p14="http://schemas.microsoft.com/office/powerpoint/2010/main" val="16042059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DF0D79CA-F65F-8564-4F88-2E6A1095C8AE}"/>
              </a:ext>
            </a:extLst>
          </p:cNvPr>
          <p:cNvGrpSpPr/>
          <p:nvPr/>
        </p:nvGrpSpPr>
        <p:grpSpPr>
          <a:xfrm>
            <a:off x="0" y="17464"/>
            <a:ext cx="14630400" cy="8153219"/>
            <a:chOff x="0" y="17464"/>
            <a:chExt cx="14630400" cy="8153219"/>
          </a:xfrm>
        </p:grpSpPr>
        <p:grpSp>
          <p:nvGrpSpPr>
            <p:cNvPr id="2082" name="Group 2081">
              <a:extLst>
                <a:ext uri="{FF2B5EF4-FFF2-40B4-BE49-F238E27FC236}">
                  <a16:creationId xmlns:a16="http://schemas.microsoft.com/office/drawing/2014/main" id="{EDAAA077-9F80-D41C-0EE4-AF49EC07B0E6}"/>
                </a:ext>
              </a:extLst>
            </p:cNvPr>
            <p:cNvGrpSpPr/>
            <p:nvPr/>
          </p:nvGrpSpPr>
          <p:grpSpPr>
            <a:xfrm>
              <a:off x="241951" y="1085435"/>
              <a:ext cx="6499631" cy="1414747"/>
              <a:chOff x="941877" y="1603524"/>
              <a:chExt cx="5416359" cy="1178955"/>
            </a:xfrm>
          </p:grpSpPr>
          <p:sp>
            <p:nvSpPr>
              <p:cNvPr id="2055" name="Rectangle 56">
                <a:extLst>
                  <a:ext uri="{FF2B5EF4-FFF2-40B4-BE49-F238E27FC236}">
                    <a16:creationId xmlns:a16="http://schemas.microsoft.com/office/drawing/2014/main" id="{2DA0D8A7-C769-96F9-36EE-3C941AEB5763}"/>
                  </a:ext>
                </a:extLst>
              </p:cNvPr>
              <p:cNvSpPr/>
              <p:nvPr/>
            </p:nvSpPr>
            <p:spPr>
              <a:xfrm>
                <a:off x="1959202" y="1603524"/>
                <a:ext cx="4399034" cy="117895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defTabSz="1097280"/>
                <a:r>
                  <a:rPr lang="en-US" sz="2160" b="1" dirty="0">
                    <a:solidFill>
                      <a:srgbClr val="595959"/>
                    </a:solidFill>
                    <a:latin typeface="Black Ops One" panose="02000000000000000000" pitchFamily="2" charset="0"/>
                    <a:ea typeface="Lato Semibold" panose="020F0502020204030203" pitchFamily="34" charset="0"/>
                    <a:cs typeface="Poppins Medium" pitchFamily="2" charset="77"/>
                  </a:rPr>
                  <a:t>📊 What I Achieved</a:t>
                </a:r>
              </a:p>
              <a:p>
                <a:pPr defTabSz="1097280">
                  <a:lnSpc>
                    <a:spcPts val="1000"/>
                  </a:lnSpc>
                </a:pPr>
                <a:endParaRPr lang="en-US" sz="2160" b="1" dirty="0">
                  <a:solidFill>
                    <a:srgbClr val="595959"/>
                  </a:solidFill>
                  <a:latin typeface="Black Ops One" panose="02000000000000000000" pitchFamily="2" charset="0"/>
                  <a:ea typeface="Lato Semibold" panose="020F0502020204030203" pitchFamily="34" charset="0"/>
                  <a:cs typeface="Poppins Medium" pitchFamily="2" charset="77"/>
                </a:endParaRPr>
              </a:p>
              <a:p>
                <a:pPr defTabSz="1097280"/>
                <a:r>
                  <a:rPr lang="en-IN" sz="1400" dirty="0">
                    <a:latin typeface="Tw Cen MT" panose="020B0602020104020603" pitchFamily="34" charset="0"/>
                  </a:rPr>
                  <a:t>🚀 Built a working LLM-based summarizer</a:t>
                </a:r>
              </a:p>
              <a:p>
                <a:pPr defTabSz="1097280"/>
                <a:r>
                  <a:rPr lang="en-IN" sz="1400" dirty="0">
                    <a:latin typeface="Tw Cen MT" panose="020B0602020104020603" pitchFamily="34" charset="0"/>
                  </a:rPr>
                  <a:t>🔗 Integrated Groq &amp; NewsAPI with LangChain</a:t>
                </a:r>
              </a:p>
              <a:p>
                <a:pPr defTabSz="1097280"/>
                <a:r>
                  <a:rPr lang="en-IN" sz="1400" dirty="0">
                    <a:latin typeface="Tw Cen MT" panose="020B0602020104020603" pitchFamily="34" charset="0"/>
                  </a:rPr>
                  <a:t>🧩 Created a clean, exportable UI</a:t>
                </a:r>
              </a:p>
              <a:p>
                <a:pPr defTabSz="1097280"/>
                <a:r>
                  <a:rPr lang="en-IN" sz="1400" dirty="0">
                    <a:latin typeface="Tw Cen MT" panose="020B0602020104020603" pitchFamily="34" charset="0"/>
                  </a:rPr>
                  <a:t>🔐 Used secure environment-based API access</a:t>
                </a:r>
                <a:endParaRPr lang="en-US" sz="160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Tw Cen MT" panose="020B0602020104020603" pitchFamily="34" charset="0"/>
                </a:endParaRPr>
              </a:p>
            </p:txBody>
          </p:sp>
          <p:grpSp>
            <p:nvGrpSpPr>
              <p:cNvPr id="2081" name="Group 2080">
                <a:extLst>
                  <a:ext uri="{FF2B5EF4-FFF2-40B4-BE49-F238E27FC236}">
                    <a16:creationId xmlns:a16="http://schemas.microsoft.com/office/drawing/2014/main" id="{F1CC658B-3E92-F6E8-AD7F-9E9FD3649951}"/>
                  </a:ext>
                </a:extLst>
              </p:cNvPr>
              <p:cNvGrpSpPr/>
              <p:nvPr/>
            </p:nvGrpSpPr>
            <p:grpSpPr>
              <a:xfrm>
                <a:off x="941877" y="1958923"/>
                <a:ext cx="930934" cy="586139"/>
                <a:chOff x="941877" y="2030601"/>
                <a:chExt cx="930934" cy="586139"/>
              </a:xfrm>
            </p:grpSpPr>
            <p:grpSp>
              <p:nvGrpSpPr>
                <p:cNvPr id="61" name="Group 60">
                  <a:extLst>
                    <a:ext uri="{FF2B5EF4-FFF2-40B4-BE49-F238E27FC236}">
                      <a16:creationId xmlns:a16="http://schemas.microsoft.com/office/drawing/2014/main" id="{CD12C061-8FC7-2E4A-9492-90F7FE8AC11A}"/>
                    </a:ext>
                  </a:extLst>
                </p:cNvPr>
                <p:cNvGrpSpPr/>
                <p:nvPr/>
              </p:nvGrpSpPr>
              <p:grpSpPr>
                <a:xfrm>
                  <a:off x="941877" y="2030601"/>
                  <a:ext cx="930934" cy="586139"/>
                  <a:chOff x="920816" y="2053524"/>
                  <a:chExt cx="1294484" cy="815037"/>
                </a:xfrm>
              </p:grpSpPr>
              <p:sp>
                <p:nvSpPr>
                  <p:cNvPr id="62" name="Rectangle: Rounded Corners 61">
                    <a:extLst>
                      <a:ext uri="{FF2B5EF4-FFF2-40B4-BE49-F238E27FC236}">
                        <a16:creationId xmlns:a16="http://schemas.microsoft.com/office/drawing/2014/main" id="{1A1F072A-1030-EB70-F6E5-406FF2E1544C}"/>
                      </a:ext>
                    </a:extLst>
                  </p:cNvPr>
                  <p:cNvSpPr/>
                  <p:nvPr/>
                </p:nvSpPr>
                <p:spPr>
                  <a:xfrm rot="18900000">
                    <a:off x="920816" y="2233116"/>
                    <a:ext cx="455856" cy="455857"/>
                  </a:xfrm>
                  <a:prstGeom prst="roundRect">
                    <a:avLst>
                      <a:gd name="adj" fmla="val 9141"/>
                    </a:avLst>
                  </a:prstGeom>
                  <a:gradFill flip="none" rotWithShape="1">
                    <a:gsLst>
                      <a:gs pos="0">
                        <a:srgbClr val="BFBEBE"/>
                      </a:gs>
                      <a:gs pos="100000">
                        <a:schemeClr val="bg1">
                          <a:lumMod val="95000"/>
                        </a:schemeClr>
                      </a:gs>
                    </a:gsLst>
                    <a:lin ang="2700000" scaled="1"/>
                    <a:tileRect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9728" tIns="54864" rIns="109728" bIns="54864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097280"/>
                    <a:endParaRPr lang="en-US" sz="2160" dirty="0">
                      <a:solidFill>
                        <a:srgbClr val="FFFFFF"/>
                      </a:solidFill>
                      <a:latin typeface="Calibri" panose="020F0502020204030204"/>
                    </a:endParaRPr>
                  </a:p>
                </p:txBody>
              </p:sp>
              <p:sp>
                <p:nvSpPr>
                  <p:cNvPr id="63" name="Rectangle: Rounded Corners 62">
                    <a:extLst>
                      <a:ext uri="{FF2B5EF4-FFF2-40B4-BE49-F238E27FC236}">
                        <a16:creationId xmlns:a16="http://schemas.microsoft.com/office/drawing/2014/main" id="{D067A10A-31B0-CEE4-EA7D-92D055A5BFDA}"/>
                      </a:ext>
                    </a:extLst>
                  </p:cNvPr>
                  <p:cNvSpPr/>
                  <p:nvPr/>
                </p:nvSpPr>
                <p:spPr>
                  <a:xfrm rot="18900000">
                    <a:off x="1759444" y="2233117"/>
                    <a:ext cx="455856" cy="455857"/>
                  </a:xfrm>
                  <a:prstGeom prst="roundRect">
                    <a:avLst>
                      <a:gd name="adj" fmla="val 9141"/>
                    </a:avLst>
                  </a:prstGeom>
                  <a:gradFill flip="none" rotWithShape="1">
                    <a:gsLst>
                      <a:gs pos="0">
                        <a:srgbClr val="BFBEBE"/>
                      </a:gs>
                      <a:gs pos="100000">
                        <a:schemeClr val="bg1">
                          <a:lumMod val="95000"/>
                        </a:schemeClr>
                      </a:gs>
                    </a:gsLst>
                    <a:lin ang="10800000" scaled="1"/>
                    <a:tileRect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1097280"/>
                    <a:endParaRPr lang="en-US" sz="2160" dirty="0">
                      <a:solidFill>
                        <a:srgbClr val="FFFFFF"/>
                      </a:solidFill>
                      <a:latin typeface="Calibri" panose="020F0502020204030204"/>
                    </a:endParaRPr>
                  </a:p>
                </p:txBody>
              </p:sp>
              <p:sp>
                <p:nvSpPr>
                  <p:cNvPr id="2048" name="Rectangle: Rounded Corners 2047">
                    <a:extLst>
                      <a:ext uri="{FF2B5EF4-FFF2-40B4-BE49-F238E27FC236}">
                        <a16:creationId xmlns:a16="http://schemas.microsoft.com/office/drawing/2014/main" id="{BE05C8A5-9543-6AC1-58FB-42AF9A02E31C}"/>
                      </a:ext>
                    </a:extLst>
                  </p:cNvPr>
                  <p:cNvSpPr/>
                  <p:nvPr/>
                </p:nvSpPr>
                <p:spPr>
                  <a:xfrm rot="2700000">
                    <a:off x="1160540" y="2053524"/>
                    <a:ext cx="815037" cy="815038"/>
                  </a:xfrm>
                  <a:prstGeom prst="roundRect">
                    <a:avLst>
                      <a:gd name="adj" fmla="val 9141"/>
                    </a:avLst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1097280"/>
                    <a:endParaRPr lang="en-US" sz="2160" dirty="0">
                      <a:solidFill>
                        <a:srgbClr val="FFFFFF"/>
                      </a:solidFill>
                      <a:latin typeface="Calibri" panose="020F0502020204030204"/>
                    </a:endParaRPr>
                  </a:p>
                </p:txBody>
              </p:sp>
            </p:grpSp>
            <p:sp>
              <p:nvSpPr>
                <p:cNvPr id="2076" name="TextBox 2075">
                  <a:extLst>
                    <a:ext uri="{FF2B5EF4-FFF2-40B4-BE49-F238E27FC236}">
                      <a16:creationId xmlns:a16="http://schemas.microsoft.com/office/drawing/2014/main" id="{F27D0F9C-1DB8-98AA-3855-6530F5D11F06}"/>
                    </a:ext>
                  </a:extLst>
                </p:cNvPr>
                <p:cNvSpPr txBox="1"/>
                <p:nvPr/>
              </p:nvSpPr>
              <p:spPr>
                <a:xfrm>
                  <a:off x="1194786" y="2139004"/>
                  <a:ext cx="394338" cy="35394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defTabSz="1097280"/>
                  <a:r>
                    <a:rPr lang="en-US" sz="2160" b="1" dirty="0">
                      <a:solidFill>
                        <a:srgbClr val="FFFFFF"/>
                      </a:solidFill>
                      <a:latin typeface="Lora" pitchFamily="2" charset="0"/>
                    </a:rPr>
                    <a:t>01</a:t>
                  </a:r>
                </a:p>
              </p:txBody>
            </p:sp>
          </p:grpSp>
        </p:grpSp>
        <p:grpSp>
          <p:nvGrpSpPr>
            <p:cNvPr id="2084" name="Group 2083">
              <a:extLst>
                <a:ext uri="{FF2B5EF4-FFF2-40B4-BE49-F238E27FC236}">
                  <a16:creationId xmlns:a16="http://schemas.microsoft.com/office/drawing/2014/main" id="{5B7E5F6F-B94D-6175-6A1A-59E0004A4ED7}"/>
                </a:ext>
              </a:extLst>
            </p:cNvPr>
            <p:cNvGrpSpPr/>
            <p:nvPr/>
          </p:nvGrpSpPr>
          <p:grpSpPr>
            <a:xfrm>
              <a:off x="177403" y="3047417"/>
              <a:ext cx="6491167" cy="1199303"/>
              <a:chOff x="941877" y="2902268"/>
              <a:chExt cx="5409305" cy="999419"/>
            </a:xfrm>
          </p:grpSpPr>
          <p:grpSp>
            <p:nvGrpSpPr>
              <p:cNvPr id="2083" name="Group 2082">
                <a:extLst>
                  <a:ext uri="{FF2B5EF4-FFF2-40B4-BE49-F238E27FC236}">
                    <a16:creationId xmlns:a16="http://schemas.microsoft.com/office/drawing/2014/main" id="{4F0ECC39-50E7-1273-5CC7-1EC3D0028961}"/>
                  </a:ext>
                </a:extLst>
              </p:cNvPr>
              <p:cNvGrpSpPr/>
              <p:nvPr/>
            </p:nvGrpSpPr>
            <p:grpSpPr>
              <a:xfrm>
                <a:off x="941877" y="3155186"/>
                <a:ext cx="930934" cy="586138"/>
                <a:chOff x="941877" y="3153031"/>
                <a:chExt cx="930934" cy="586138"/>
              </a:xfrm>
            </p:grpSpPr>
            <p:grpSp>
              <p:nvGrpSpPr>
                <p:cNvPr id="2056" name="Group 2055">
                  <a:extLst>
                    <a:ext uri="{FF2B5EF4-FFF2-40B4-BE49-F238E27FC236}">
                      <a16:creationId xmlns:a16="http://schemas.microsoft.com/office/drawing/2014/main" id="{C0451E0D-D406-814C-1928-E798ECF8FB68}"/>
                    </a:ext>
                  </a:extLst>
                </p:cNvPr>
                <p:cNvGrpSpPr/>
                <p:nvPr/>
              </p:nvGrpSpPr>
              <p:grpSpPr>
                <a:xfrm>
                  <a:off x="941877" y="3153031"/>
                  <a:ext cx="930934" cy="586138"/>
                  <a:chOff x="920816" y="2053524"/>
                  <a:chExt cx="1294484" cy="815037"/>
                </a:xfrm>
              </p:grpSpPr>
              <p:sp>
                <p:nvSpPr>
                  <p:cNvPr id="2057" name="Rectangle: Rounded Corners 2056">
                    <a:extLst>
                      <a:ext uri="{FF2B5EF4-FFF2-40B4-BE49-F238E27FC236}">
                        <a16:creationId xmlns:a16="http://schemas.microsoft.com/office/drawing/2014/main" id="{C8BD8D9B-09CB-8FEA-5040-834ECE519BBD}"/>
                      </a:ext>
                    </a:extLst>
                  </p:cNvPr>
                  <p:cNvSpPr/>
                  <p:nvPr/>
                </p:nvSpPr>
                <p:spPr>
                  <a:xfrm rot="18900000">
                    <a:off x="920816" y="2233116"/>
                    <a:ext cx="455856" cy="455857"/>
                  </a:xfrm>
                  <a:prstGeom prst="roundRect">
                    <a:avLst>
                      <a:gd name="adj" fmla="val 9141"/>
                    </a:avLst>
                  </a:prstGeom>
                  <a:gradFill flip="none" rotWithShape="1">
                    <a:gsLst>
                      <a:gs pos="0">
                        <a:srgbClr val="BFBEBE"/>
                      </a:gs>
                      <a:gs pos="100000">
                        <a:schemeClr val="bg1">
                          <a:lumMod val="95000"/>
                        </a:schemeClr>
                      </a:gs>
                    </a:gsLst>
                    <a:lin ang="2700000" scaled="1"/>
                    <a:tileRect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9728" tIns="54864" rIns="109728" bIns="54864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097280"/>
                    <a:endParaRPr lang="en-US" sz="2160" dirty="0">
                      <a:solidFill>
                        <a:srgbClr val="FFFFFF"/>
                      </a:solidFill>
                      <a:latin typeface="Calibri" panose="020F0502020204030204"/>
                    </a:endParaRPr>
                  </a:p>
                </p:txBody>
              </p:sp>
              <p:sp>
                <p:nvSpPr>
                  <p:cNvPr id="2058" name="Rectangle: Rounded Corners 2057">
                    <a:extLst>
                      <a:ext uri="{FF2B5EF4-FFF2-40B4-BE49-F238E27FC236}">
                        <a16:creationId xmlns:a16="http://schemas.microsoft.com/office/drawing/2014/main" id="{34E8DB87-D366-D92E-3525-FF0194AFC83B}"/>
                      </a:ext>
                    </a:extLst>
                  </p:cNvPr>
                  <p:cNvSpPr/>
                  <p:nvPr/>
                </p:nvSpPr>
                <p:spPr>
                  <a:xfrm rot="18900000">
                    <a:off x="1759444" y="2233117"/>
                    <a:ext cx="455856" cy="455857"/>
                  </a:xfrm>
                  <a:prstGeom prst="roundRect">
                    <a:avLst>
                      <a:gd name="adj" fmla="val 9141"/>
                    </a:avLst>
                  </a:prstGeom>
                  <a:gradFill flip="none" rotWithShape="1">
                    <a:gsLst>
                      <a:gs pos="0">
                        <a:srgbClr val="BFBEBE"/>
                      </a:gs>
                      <a:gs pos="100000">
                        <a:schemeClr val="bg1">
                          <a:lumMod val="95000"/>
                        </a:schemeClr>
                      </a:gs>
                    </a:gsLst>
                    <a:lin ang="10800000" scaled="1"/>
                    <a:tileRect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1097280"/>
                    <a:endParaRPr lang="en-US" sz="2160" dirty="0">
                      <a:solidFill>
                        <a:srgbClr val="FFFFFF"/>
                      </a:solidFill>
                      <a:latin typeface="Calibri" panose="020F0502020204030204"/>
                    </a:endParaRPr>
                  </a:p>
                </p:txBody>
              </p:sp>
              <p:sp>
                <p:nvSpPr>
                  <p:cNvPr id="2059" name="Rectangle: Rounded Corners 2058">
                    <a:extLst>
                      <a:ext uri="{FF2B5EF4-FFF2-40B4-BE49-F238E27FC236}">
                        <a16:creationId xmlns:a16="http://schemas.microsoft.com/office/drawing/2014/main" id="{2BB48DE6-7B0F-61B7-C57D-0312993E98EA}"/>
                      </a:ext>
                    </a:extLst>
                  </p:cNvPr>
                  <p:cNvSpPr/>
                  <p:nvPr/>
                </p:nvSpPr>
                <p:spPr>
                  <a:xfrm rot="2700000">
                    <a:off x="1160540" y="2053524"/>
                    <a:ext cx="815037" cy="815038"/>
                  </a:xfrm>
                  <a:prstGeom prst="roundRect">
                    <a:avLst>
                      <a:gd name="adj" fmla="val 9141"/>
                    </a:avLst>
                  </a:pr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1097280"/>
                    <a:endParaRPr lang="en-US" sz="2160" dirty="0">
                      <a:solidFill>
                        <a:srgbClr val="FFFFFF"/>
                      </a:solidFill>
                      <a:latin typeface="Calibri" panose="020F0502020204030204"/>
                    </a:endParaRPr>
                  </a:p>
                </p:txBody>
              </p:sp>
            </p:grpSp>
            <p:sp>
              <p:nvSpPr>
                <p:cNvPr id="2078" name="TextBox 2077">
                  <a:extLst>
                    <a:ext uri="{FF2B5EF4-FFF2-40B4-BE49-F238E27FC236}">
                      <a16:creationId xmlns:a16="http://schemas.microsoft.com/office/drawing/2014/main" id="{611AED97-EE9D-04B4-287B-5CDCFEDBA7A1}"/>
                    </a:ext>
                  </a:extLst>
                </p:cNvPr>
                <p:cNvSpPr txBox="1"/>
                <p:nvPr/>
              </p:nvSpPr>
              <p:spPr>
                <a:xfrm>
                  <a:off x="1194786" y="3261433"/>
                  <a:ext cx="423727" cy="3539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defTabSz="1097280"/>
                  <a:r>
                    <a:rPr lang="en-US" sz="2160" b="1" dirty="0">
                      <a:solidFill>
                        <a:srgbClr val="FFFFFF"/>
                      </a:solidFill>
                      <a:latin typeface="Lora" pitchFamily="2" charset="0"/>
                    </a:rPr>
                    <a:t>02</a:t>
                  </a:r>
                </a:p>
              </p:txBody>
            </p:sp>
          </p:grpSp>
          <p:sp>
            <p:nvSpPr>
              <p:cNvPr id="2" name="Rectangle 56">
                <a:extLst>
                  <a:ext uri="{FF2B5EF4-FFF2-40B4-BE49-F238E27FC236}">
                    <a16:creationId xmlns:a16="http://schemas.microsoft.com/office/drawing/2014/main" id="{1BEDF587-0926-C142-88F0-E30CAA5B4D03}"/>
                  </a:ext>
                </a:extLst>
              </p:cNvPr>
              <p:cNvSpPr/>
              <p:nvPr/>
            </p:nvSpPr>
            <p:spPr>
              <a:xfrm>
                <a:off x="1959201" y="2902268"/>
                <a:ext cx="4391981" cy="9994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defTabSz="1097280"/>
                <a:r>
                  <a:rPr lang="en-US" sz="2160" b="1" dirty="0">
                    <a:solidFill>
                      <a:srgbClr val="595959"/>
                    </a:solidFill>
                    <a:latin typeface="Black Ops One" panose="02000000000000000000" pitchFamily="2" charset="0"/>
                    <a:ea typeface="Lato Semibold" panose="020F0502020204030203" pitchFamily="34" charset="0"/>
                    <a:cs typeface="Poppins Medium" pitchFamily="2" charset="77"/>
                  </a:rPr>
                  <a:t>🎯 Why It Matters</a:t>
                </a:r>
              </a:p>
              <a:p>
                <a:pPr defTabSz="1097280">
                  <a:lnSpc>
                    <a:spcPts val="1000"/>
                  </a:lnSpc>
                </a:pPr>
                <a:endParaRPr lang="en-US" sz="2160" b="1" dirty="0">
                  <a:solidFill>
                    <a:srgbClr val="595959"/>
                  </a:solidFill>
                  <a:latin typeface="Black Ops One" panose="02000000000000000000" pitchFamily="2" charset="0"/>
                  <a:ea typeface="Lato Semibold" panose="020F0502020204030203" pitchFamily="34" charset="0"/>
                  <a:cs typeface="Poppins Medium" pitchFamily="2" charset="77"/>
                </a:endParaRPr>
              </a:p>
              <a:p>
                <a:pPr defTabSz="1097280"/>
                <a:r>
                  <a:rPr lang="en-IN" sz="1400" dirty="0">
                    <a:latin typeface="Tw Cen MT" panose="020B0602020104020603" pitchFamily="34" charset="0"/>
                  </a:rPr>
                  <a:t>🕒 Saves time for users</a:t>
                </a:r>
              </a:p>
              <a:p>
                <a:pPr defTabSz="1097280"/>
                <a:r>
                  <a:rPr lang="en-IN" sz="1400" dirty="0">
                    <a:latin typeface="Tw Cen MT" panose="020B0602020104020603" pitchFamily="34" charset="0"/>
                  </a:rPr>
                  <a:t>🧠 Provides accurate, instant news summaries</a:t>
                </a:r>
              </a:p>
              <a:p>
                <a:pPr defTabSz="1097280"/>
                <a:r>
                  <a:rPr lang="en-IN" sz="1400" dirty="0">
                    <a:latin typeface="Tw Cen MT" panose="020B0602020104020603" pitchFamily="34" charset="0"/>
                  </a:rPr>
                  <a:t>🖥️ Fully usable tool for research or awareness</a:t>
                </a:r>
                <a:endParaRPr lang="en-US" sz="140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Tw Cen MT" panose="020B0602020104020603" pitchFamily="34" charset="0"/>
                </a:endParaRPr>
              </a:p>
            </p:txBody>
          </p:sp>
        </p:grpSp>
        <p:grpSp>
          <p:nvGrpSpPr>
            <p:cNvPr id="2086" name="Group 2085">
              <a:extLst>
                <a:ext uri="{FF2B5EF4-FFF2-40B4-BE49-F238E27FC236}">
                  <a16:creationId xmlns:a16="http://schemas.microsoft.com/office/drawing/2014/main" id="{B60B63E4-94B0-B691-9416-31EFE92E971E}"/>
                </a:ext>
              </a:extLst>
            </p:cNvPr>
            <p:cNvGrpSpPr/>
            <p:nvPr/>
          </p:nvGrpSpPr>
          <p:grpSpPr>
            <a:xfrm>
              <a:off x="261170" y="4793955"/>
              <a:ext cx="6480412" cy="1414747"/>
              <a:chOff x="941877" y="4015558"/>
              <a:chExt cx="5400343" cy="1178955"/>
            </a:xfrm>
          </p:grpSpPr>
          <p:sp>
            <p:nvSpPr>
              <p:cNvPr id="2065" name="Rectangle 56">
                <a:extLst>
                  <a:ext uri="{FF2B5EF4-FFF2-40B4-BE49-F238E27FC236}">
                    <a16:creationId xmlns:a16="http://schemas.microsoft.com/office/drawing/2014/main" id="{BEBE53BE-E129-4A24-B30B-524EF59FA75E}"/>
                  </a:ext>
                </a:extLst>
              </p:cNvPr>
              <p:cNvSpPr/>
              <p:nvPr/>
            </p:nvSpPr>
            <p:spPr>
              <a:xfrm>
                <a:off x="1950238" y="4015558"/>
                <a:ext cx="4391982" cy="117895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defTabSz="1097280">
                  <a:tabLst>
                    <a:tab pos="540000" algn="l"/>
                  </a:tabLst>
                </a:pPr>
                <a:r>
                  <a:rPr lang="en-US" sz="2160" b="1" dirty="0">
                    <a:solidFill>
                      <a:srgbClr val="595959"/>
                    </a:solidFill>
                    <a:latin typeface="Black Ops One" panose="02000000000000000000" pitchFamily="2" charset="0"/>
                    <a:ea typeface="Lato Semibold" panose="020F0502020204030203" pitchFamily="34" charset="0"/>
                    <a:cs typeface="Poppins Medium" pitchFamily="2" charset="77"/>
                  </a:rPr>
                  <a:t>📌 What I Learned</a:t>
                </a:r>
              </a:p>
              <a:p>
                <a:pPr defTabSz="1097280">
                  <a:lnSpc>
                    <a:spcPts val="1000"/>
                  </a:lnSpc>
                  <a:tabLst>
                    <a:tab pos="540000" algn="l"/>
                  </a:tabLst>
                </a:pPr>
                <a:endParaRPr lang="en-US" sz="2160" b="1" dirty="0">
                  <a:solidFill>
                    <a:srgbClr val="595959"/>
                  </a:solidFill>
                  <a:latin typeface="Black Ops One" panose="02000000000000000000" pitchFamily="2" charset="0"/>
                  <a:ea typeface="Lato Semibold" panose="020F0502020204030203" pitchFamily="34" charset="0"/>
                  <a:cs typeface="Poppins Medium" pitchFamily="2" charset="77"/>
                </a:endParaRPr>
              </a:p>
              <a:p>
                <a:pPr>
                  <a:tabLst>
                    <a:tab pos="540000" algn="l"/>
                  </a:tabLst>
                </a:pPr>
                <a:r>
                  <a:rPr lang="en-IN" sz="1400" dirty="0">
                    <a:latin typeface="Tw Cen MT" panose="020B0602020104020603" pitchFamily="34" charset="0"/>
                  </a:rPr>
                  <a:t>🔧 Prompt engineering for summarization</a:t>
                </a:r>
              </a:p>
              <a:p>
                <a:pPr>
                  <a:tabLst>
                    <a:tab pos="540000" algn="l"/>
                  </a:tabLst>
                </a:pPr>
                <a:r>
                  <a:rPr lang="en-IN" sz="1400" dirty="0">
                    <a:latin typeface="Tw Cen MT" panose="020B0602020104020603" pitchFamily="34" charset="0"/>
                  </a:rPr>
                  <a:t>🛠️ API key security with .env</a:t>
                </a:r>
              </a:p>
              <a:p>
                <a:pPr>
                  <a:tabLst>
                    <a:tab pos="540000" algn="l"/>
                  </a:tabLst>
                </a:pPr>
                <a:r>
                  <a:rPr lang="en-IN" sz="1400" dirty="0">
                    <a:latin typeface="Tw Cen MT" panose="020B0602020104020603" pitchFamily="34" charset="0"/>
                  </a:rPr>
                  <a:t>🖼️ Streamlit UI/UX design</a:t>
                </a:r>
              </a:p>
              <a:p>
                <a:pPr>
                  <a:tabLst>
                    <a:tab pos="540000" algn="l"/>
                  </a:tabLst>
                </a:pPr>
                <a:r>
                  <a:rPr lang="en-IN" sz="1400" dirty="0">
                    <a:latin typeface="Tw Cen MT" panose="020B0602020104020603" pitchFamily="34" charset="0"/>
                  </a:rPr>
                  <a:t>📄 Report generation using </a:t>
                </a:r>
                <a:r>
                  <a:rPr lang="en-IN" sz="1400" dirty="0" err="1">
                    <a:latin typeface="Tw Cen MT" panose="020B0602020104020603" pitchFamily="34" charset="0"/>
                  </a:rPr>
                  <a:t>ReportLab</a:t>
                </a:r>
                <a:endParaRPr lang="en-IN" sz="1400" dirty="0">
                  <a:latin typeface="Tw Cen MT" panose="020B0602020104020603" pitchFamily="34" charset="0"/>
                </a:endParaRPr>
              </a:p>
            </p:txBody>
          </p:sp>
          <p:grpSp>
            <p:nvGrpSpPr>
              <p:cNvPr id="2085" name="Group 2084">
                <a:extLst>
                  <a:ext uri="{FF2B5EF4-FFF2-40B4-BE49-F238E27FC236}">
                    <a16:creationId xmlns:a16="http://schemas.microsoft.com/office/drawing/2014/main" id="{09A56C0C-BB0C-9625-60B3-D2D0D8F59328}"/>
                  </a:ext>
                </a:extLst>
              </p:cNvPr>
              <p:cNvGrpSpPr/>
              <p:nvPr/>
            </p:nvGrpSpPr>
            <p:grpSpPr>
              <a:xfrm>
                <a:off x="941877" y="4277615"/>
                <a:ext cx="930934" cy="586138"/>
                <a:chOff x="941877" y="4275460"/>
                <a:chExt cx="930934" cy="586138"/>
              </a:xfrm>
            </p:grpSpPr>
            <p:grpSp>
              <p:nvGrpSpPr>
                <p:cNvPr id="2061" name="Group 2060">
                  <a:extLst>
                    <a:ext uri="{FF2B5EF4-FFF2-40B4-BE49-F238E27FC236}">
                      <a16:creationId xmlns:a16="http://schemas.microsoft.com/office/drawing/2014/main" id="{18B390D2-4C27-0B5B-7497-3995A3B911CA}"/>
                    </a:ext>
                  </a:extLst>
                </p:cNvPr>
                <p:cNvGrpSpPr/>
                <p:nvPr/>
              </p:nvGrpSpPr>
              <p:grpSpPr>
                <a:xfrm>
                  <a:off x="941877" y="4275460"/>
                  <a:ext cx="930934" cy="586138"/>
                  <a:chOff x="920816" y="2053524"/>
                  <a:chExt cx="1294484" cy="815037"/>
                </a:xfrm>
              </p:grpSpPr>
              <p:sp>
                <p:nvSpPr>
                  <p:cNvPr id="2062" name="Rectangle: Rounded Corners 2061">
                    <a:extLst>
                      <a:ext uri="{FF2B5EF4-FFF2-40B4-BE49-F238E27FC236}">
                        <a16:creationId xmlns:a16="http://schemas.microsoft.com/office/drawing/2014/main" id="{C878B626-A3E3-ED0B-AA5F-EE0EF95D22FF}"/>
                      </a:ext>
                    </a:extLst>
                  </p:cNvPr>
                  <p:cNvSpPr/>
                  <p:nvPr/>
                </p:nvSpPr>
                <p:spPr>
                  <a:xfrm rot="18900000">
                    <a:off x="920816" y="2233116"/>
                    <a:ext cx="455856" cy="455857"/>
                  </a:xfrm>
                  <a:prstGeom prst="roundRect">
                    <a:avLst>
                      <a:gd name="adj" fmla="val 9141"/>
                    </a:avLst>
                  </a:prstGeom>
                  <a:gradFill flip="none" rotWithShape="1">
                    <a:gsLst>
                      <a:gs pos="0">
                        <a:srgbClr val="BFBEBE"/>
                      </a:gs>
                      <a:gs pos="100000">
                        <a:schemeClr val="bg1">
                          <a:lumMod val="95000"/>
                        </a:schemeClr>
                      </a:gs>
                    </a:gsLst>
                    <a:lin ang="2700000" scaled="1"/>
                    <a:tileRect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9728" tIns="54864" rIns="109728" bIns="54864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097280"/>
                    <a:endParaRPr lang="en-US" sz="2160" dirty="0">
                      <a:solidFill>
                        <a:srgbClr val="FFFFFF"/>
                      </a:solidFill>
                      <a:latin typeface="Calibri" panose="020F0502020204030204"/>
                    </a:endParaRPr>
                  </a:p>
                </p:txBody>
              </p:sp>
              <p:sp>
                <p:nvSpPr>
                  <p:cNvPr id="2063" name="Rectangle: Rounded Corners 2062">
                    <a:extLst>
                      <a:ext uri="{FF2B5EF4-FFF2-40B4-BE49-F238E27FC236}">
                        <a16:creationId xmlns:a16="http://schemas.microsoft.com/office/drawing/2014/main" id="{C682D4F2-B5CC-81B8-89AB-BA3EC0AFD3C8}"/>
                      </a:ext>
                    </a:extLst>
                  </p:cNvPr>
                  <p:cNvSpPr/>
                  <p:nvPr/>
                </p:nvSpPr>
                <p:spPr>
                  <a:xfrm rot="18900000">
                    <a:off x="1759444" y="2233117"/>
                    <a:ext cx="455856" cy="455857"/>
                  </a:xfrm>
                  <a:prstGeom prst="roundRect">
                    <a:avLst>
                      <a:gd name="adj" fmla="val 9141"/>
                    </a:avLst>
                  </a:prstGeom>
                  <a:gradFill flip="none" rotWithShape="1">
                    <a:gsLst>
                      <a:gs pos="0">
                        <a:srgbClr val="BFBEBE"/>
                      </a:gs>
                      <a:gs pos="100000">
                        <a:schemeClr val="bg1">
                          <a:lumMod val="95000"/>
                        </a:schemeClr>
                      </a:gs>
                    </a:gsLst>
                    <a:lin ang="10800000" scaled="1"/>
                    <a:tileRect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1097280"/>
                    <a:endParaRPr lang="en-US" sz="2160" dirty="0">
                      <a:solidFill>
                        <a:srgbClr val="FFFFFF"/>
                      </a:solidFill>
                      <a:latin typeface="Calibri" panose="020F0502020204030204"/>
                    </a:endParaRPr>
                  </a:p>
                </p:txBody>
              </p:sp>
              <p:sp>
                <p:nvSpPr>
                  <p:cNvPr id="2064" name="Rectangle: Rounded Corners 2063">
                    <a:extLst>
                      <a:ext uri="{FF2B5EF4-FFF2-40B4-BE49-F238E27FC236}">
                        <a16:creationId xmlns:a16="http://schemas.microsoft.com/office/drawing/2014/main" id="{43B9ED7A-922F-A5E8-8024-8DE6877E83CE}"/>
                      </a:ext>
                    </a:extLst>
                  </p:cNvPr>
                  <p:cNvSpPr/>
                  <p:nvPr/>
                </p:nvSpPr>
                <p:spPr>
                  <a:xfrm rot="2700000">
                    <a:off x="1160540" y="2053524"/>
                    <a:ext cx="815037" cy="815038"/>
                  </a:xfrm>
                  <a:prstGeom prst="roundRect">
                    <a:avLst>
                      <a:gd name="adj" fmla="val 9141"/>
                    </a:avLst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1097280"/>
                    <a:endParaRPr lang="en-US" sz="2160" dirty="0">
                      <a:solidFill>
                        <a:srgbClr val="FFFFFF"/>
                      </a:solidFill>
                      <a:latin typeface="Calibri" panose="020F0502020204030204"/>
                    </a:endParaRPr>
                  </a:p>
                </p:txBody>
              </p:sp>
            </p:grpSp>
            <p:sp>
              <p:nvSpPr>
                <p:cNvPr id="2079" name="TextBox 2078">
                  <a:extLst>
                    <a:ext uri="{FF2B5EF4-FFF2-40B4-BE49-F238E27FC236}">
                      <a16:creationId xmlns:a16="http://schemas.microsoft.com/office/drawing/2014/main" id="{191ED860-CFED-4CAB-084D-4FFEEA2B3D71}"/>
                    </a:ext>
                  </a:extLst>
                </p:cNvPr>
                <p:cNvSpPr txBox="1"/>
                <p:nvPr/>
              </p:nvSpPr>
              <p:spPr>
                <a:xfrm>
                  <a:off x="1194786" y="4372573"/>
                  <a:ext cx="430407" cy="3539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defTabSz="1097280"/>
                  <a:r>
                    <a:rPr lang="en-US" sz="2160" b="1" dirty="0">
                      <a:solidFill>
                        <a:srgbClr val="FFFFFF"/>
                      </a:solidFill>
                      <a:latin typeface="Lora" pitchFamily="2" charset="0"/>
                    </a:rPr>
                    <a:t>03</a:t>
                  </a:r>
                </a:p>
              </p:txBody>
            </p:sp>
          </p:grpSp>
        </p:grpSp>
        <p:sp>
          <p:nvSpPr>
            <p:cNvPr id="2074" name="Text 0">
              <a:extLst>
                <a:ext uri="{FF2B5EF4-FFF2-40B4-BE49-F238E27FC236}">
                  <a16:creationId xmlns:a16="http://schemas.microsoft.com/office/drawing/2014/main" id="{99C2AD81-7A3D-9587-BDBF-7140C1B6FBE3}"/>
                </a:ext>
              </a:extLst>
            </p:cNvPr>
            <p:cNvSpPr/>
            <p:nvPr/>
          </p:nvSpPr>
          <p:spPr>
            <a:xfrm>
              <a:off x="0" y="17464"/>
              <a:ext cx="14630400" cy="704017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5500"/>
                </a:lnSpc>
                <a:buNone/>
              </a:pPr>
              <a:r>
                <a:rPr lang="en-US" sz="3600" dirty="0">
                  <a:solidFill>
                    <a:srgbClr val="00B0F0"/>
                  </a:solidFill>
                  <a:latin typeface="Russo One" panose="02000503050000020004" pitchFamily="2" charset="0"/>
                  <a:ea typeface="Nunito Semi Bold" pitchFamily="34" charset="-122"/>
                  <a:cs typeface="Nunito Semi Bold" pitchFamily="34" charset="-120"/>
                </a:rPr>
                <a:t>✅ Results, Impact, Learnings &amp; Future Enhancements </a:t>
              </a:r>
              <a:endParaRPr lang="en-US" sz="3600" dirty="0">
                <a:solidFill>
                  <a:srgbClr val="00B0F0"/>
                </a:solidFill>
                <a:latin typeface="Russo One" panose="02000503050000020004" pitchFamily="2" charset="0"/>
              </a:endParaRPr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8ABF140-A5A6-0A81-5E34-A925F70CE44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>
              <a:off x="6929225" y="883033"/>
              <a:ext cx="3833665" cy="255577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62670F0-4666-8E5C-A5AA-E5E87174F54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10950533" y="1641999"/>
              <a:ext cx="3519392" cy="277333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476FFF4F-99FE-2207-847F-F4B97B005C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/>
            <a:srcRect/>
            <a:stretch/>
          </p:blipFill>
          <p:spPr bwMode="auto">
            <a:xfrm>
              <a:off x="10449928" y="4817399"/>
              <a:ext cx="2980253" cy="298025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189505D-2893-B1FF-3810-E36BA6D0F9B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6856213" y="4199957"/>
              <a:ext cx="2980253" cy="298025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6D8E6B78-CA99-38E3-7515-48AF4CE29F86}"/>
                </a:ext>
              </a:extLst>
            </p:cNvPr>
            <p:cNvGrpSpPr/>
            <p:nvPr/>
          </p:nvGrpSpPr>
          <p:grpSpPr>
            <a:xfrm>
              <a:off x="250415" y="6755937"/>
              <a:ext cx="7200252" cy="1414746"/>
              <a:chOff x="941877" y="5040492"/>
              <a:chExt cx="5788709" cy="1178954"/>
            </a:xfrm>
          </p:grpSpPr>
          <p:sp>
            <p:nvSpPr>
              <p:cNvPr id="6" name="Rectangle 56">
                <a:extLst>
                  <a:ext uri="{FF2B5EF4-FFF2-40B4-BE49-F238E27FC236}">
                    <a16:creationId xmlns:a16="http://schemas.microsoft.com/office/drawing/2014/main" id="{3CB44A35-CDF2-76E1-FF8E-5315A986F5FC}"/>
                  </a:ext>
                </a:extLst>
              </p:cNvPr>
              <p:cNvSpPr/>
              <p:nvPr/>
            </p:nvSpPr>
            <p:spPr>
              <a:xfrm>
                <a:off x="1959202" y="5040492"/>
                <a:ext cx="4771384" cy="11789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defTabSz="1097280">
                  <a:tabLst>
                    <a:tab pos="540000" algn="l"/>
                  </a:tabLst>
                </a:pPr>
                <a:r>
                  <a:rPr lang="en-US" sz="2160" b="1" dirty="0">
                    <a:solidFill>
                      <a:srgbClr val="595959"/>
                    </a:solidFill>
                    <a:latin typeface="Black Ops One" panose="02000000000000000000" pitchFamily="2" charset="0"/>
                    <a:ea typeface="Lato Semibold" panose="020F0502020204030203" pitchFamily="34" charset="0"/>
                    <a:cs typeface="Poppins Medium" pitchFamily="2" charset="77"/>
                  </a:rPr>
                  <a:t>🏆 Key Outcomes &amp; Milestones</a:t>
                </a:r>
              </a:p>
              <a:p>
                <a:pPr defTabSz="1097280">
                  <a:lnSpc>
                    <a:spcPts val="1000"/>
                  </a:lnSpc>
                  <a:tabLst>
                    <a:tab pos="540000" algn="l"/>
                  </a:tabLst>
                </a:pPr>
                <a:endParaRPr lang="en-US" sz="2160" b="1" dirty="0">
                  <a:solidFill>
                    <a:srgbClr val="595959"/>
                  </a:solidFill>
                  <a:latin typeface="Black Ops One" panose="02000000000000000000" pitchFamily="2" charset="0"/>
                  <a:ea typeface="Lato Semibold" panose="020F0502020204030203" pitchFamily="34" charset="0"/>
                  <a:cs typeface="Poppins Medium" pitchFamily="2" charset="77"/>
                </a:endParaRPr>
              </a:p>
              <a:p>
                <a:pPr>
                  <a:tabLst>
                    <a:tab pos="540000" algn="l"/>
                  </a:tabLst>
                </a:pPr>
                <a:r>
                  <a:rPr lang="en-IN" sz="1400" dirty="0">
                    <a:latin typeface="Tw Cen MT" panose="020B0602020104020603" pitchFamily="34" charset="0"/>
                  </a:rPr>
                  <a:t>🔄 Fully working, smart news research tool</a:t>
                </a:r>
              </a:p>
              <a:p>
                <a:pPr>
                  <a:tabLst>
                    <a:tab pos="540000" algn="l"/>
                  </a:tabLst>
                </a:pPr>
                <a:r>
                  <a:rPr lang="en-IN" sz="1400" dirty="0">
                    <a:latin typeface="Tw Cen MT" panose="020B0602020104020603" pitchFamily="34" charset="0"/>
                  </a:rPr>
                  <a:t>🧠 Real-time summarization with AI</a:t>
                </a:r>
              </a:p>
              <a:p>
                <a:pPr>
                  <a:tabLst>
                    <a:tab pos="540000" algn="l"/>
                  </a:tabLst>
                </a:pPr>
                <a:r>
                  <a:rPr lang="en-IN" sz="1400" dirty="0">
                    <a:latin typeface="Tw Cen MT" panose="020B0602020104020603" pitchFamily="34" charset="0"/>
                  </a:rPr>
                  <a:t>💻 Deployed Streamlit app with export + security</a:t>
                </a:r>
              </a:p>
              <a:p>
                <a:pPr>
                  <a:tabLst>
                    <a:tab pos="540000" algn="l"/>
                  </a:tabLst>
                </a:pPr>
                <a:r>
                  <a:rPr lang="en-IN" sz="1400" dirty="0">
                    <a:latin typeface="Tw Cen MT" panose="020B0602020104020603" pitchFamily="34" charset="0"/>
                  </a:rPr>
                  <a:t>🔗 Made it accessible via public link + demo</a:t>
                </a:r>
              </a:p>
            </p:txBody>
          </p:sp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1CEE6B36-E0B9-B788-772F-57CD7A0356A1}"/>
                  </a:ext>
                </a:extLst>
              </p:cNvPr>
              <p:cNvGrpSpPr/>
              <p:nvPr/>
            </p:nvGrpSpPr>
            <p:grpSpPr>
              <a:xfrm>
                <a:off x="941877" y="5326212"/>
                <a:ext cx="930934" cy="586139"/>
                <a:chOff x="941877" y="5397890"/>
                <a:chExt cx="930934" cy="586139"/>
              </a:xfrm>
            </p:grpSpPr>
            <p:grpSp>
              <p:nvGrpSpPr>
                <p:cNvPr id="8" name="Group 7">
                  <a:extLst>
                    <a:ext uri="{FF2B5EF4-FFF2-40B4-BE49-F238E27FC236}">
                      <a16:creationId xmlns:a16="http://schemas.microsoft.com/office/drawing/2014/main" id="{CC2D770C-81BF-2265-21AC-25D72F7E49A3}"/>
                    </a:ext>
                  </a:extLst>
                </p:cNvPr>
                <p:cNvGrpSpPr/>
                <p:nvPr/>
              </p:nvGrpSpPr>
              <p:grpSpPr>
                <a:xfrm>
                  <a:off x="941877" y="5397890"/>
                  <a:ext cx="930934" cy="586139"/>
                  <a:chOff x="920816" y="2053524"/>
                  <a:chExt cx="1294484" cy="815037"/>
                </a:xfrm>
              </p:grpSpPr>
              <p:sp>
                <p:nvSpPr>
                  <p:cNvPr id="11" name="Rectangle: Rounded Corners 10">
                    <a:extLst>
                      <a:ext uri="{FF2B5EF4-FFF2-40B4-BE49-F238E27FC236}">
                        <a16:creationId xmlns:a16="http://schemas.microsoft.com/office/drawing/2014/main" id="{87F9BFDF-4F39-8FA2-FC90-0DE1BA278251}"/>
                      </a:ext>
                    </a:extLst>
                  </p:cNvPr>
                  <p:cNvSpPr/>
                  <p:nvPr/>
                </p:nvSpPr>
                <p:spPr>
                  <a:xfrm rot="18900000">
                    <a:off x="920816" y="2233116"/>
                    <a:ext cx="455856" cy="455857"/>
                  </a:xfrm>
                  <a:prstGeom prst="roundRect">
                    <a:avLst>
                      <a:gd name="adj" fmla="val 9141"/>
                    </a:avLst>
                  </a:prstGeom>
                  <a:gradFill flip="none" rotWithShape="1">
                    <a:gsLst>
                      <a:gs pos="0">
                        <a:srgbClr val="BFBEBE"/>
                      </a:gs>
                      <a:gs pos="100000">
                        <a:schemeClr val="bg1">
                          <a:lumMod val="95000"/>
                        </a:schemeClr>
                      </a:gs>
                    </a:gsLst>
                    <a:lin ang="2700000" scaled="1"/>
                    <a:tileRect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9728" tIns="54864" rIns="109728" bIns="54864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109728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16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2" name="Rectangle: Rounded Corners 11">
                    <a:extLst>
                      <a:ext uri="{FF2B5EF4-FFF2-40B4-BE49-F238E27FC236}">
                        <a16:creationId xmlns:a16="http://schemas.microsoft.com/office/drawing/2014/main" id="{DA1FB764-92B3-3E93-8D56-150526F8F76D}"/>
                      </a:ext>
                    </a:extLst>
                  </p:cNvPr>
                  <p:cNvSpPr/>
                  <p:nvPr/>
                </p:nvSpPr>
                <p:spPr>
                  <a:xfrm rot="18900000">
                    <a:off x="1759444" y="2233117"/>
                    <a:ext cx="455856" cy="455857"/>
                  </a:xfrm>
                  <a:prstGeom prst="roundRect">
                    <a:avLst>
                      <a:gd name="adj" fmla="val 9141"/>
                    </a:avLst>
                  </a:prstGeom>
                  <a:gradFill flip="none" rotWithShape="1">
                    <a:gsLst>
                      <a:gs pos="0">
                        <a:srgbClr val="BFBEBE"/>
                      </a:gs>
                      <a:gs pos="100000">
                        <a:schemeClr val="bg1">
                          <a:lumMod val="95000"/>
                        </a:schemeClr>
                      </a:gs>
                    </a:gsLst>
                    <a:lin ang="10800000" scaled="1"/>
                    <a:tileRect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109728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16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3" name="Rectangle: Rounded Corners 12">
                    <a:extLst>
                      <a:ext uri="{FF2B5EF4-FFF2-40B4-BE49-F238E27FC236}">
                        <a16:creationId xmlns:a16="http://schemas.microsoft.com/office/drawing/2014/main" id="{02138F9C-2567-412F-C0F7-543D8E55C5ED}"/>
                      </a:ext>
                    </a:extLst>
                  </p:cNvPr>
                  <p:cNvSpPr/>
                  <p:nvPr/>
                </p:nvSpPr>
                <p:spPr>
                  <a:xfrm rot="2700000">
                    <a:off x="1160540" y="2053524"/>
                    <a:ext cx="815037" cy="815038"/>
                  </a:xfrm>
                  <a:prstGeom prst="roundRect">
                    <a:avLst>
                      <a:gd name="adj" fmla="val 9141"/>
                    </a:avLst>
                  </a:prstGeom>
                  <a:solidFill>
                    <a:schemeClr val="accent5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109728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16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0D43AE15-B0F6-B65D-2625-F1841BDAD9CE}"/>
                    </a:ext>
                  </a:extLst>
                </p:cNvPr>
                <p:cNvSpPr txBox="1"/>
                <p:nvPr/>
              </p:nvSpPr>
              <p:spPr>
                <a:xfrm>
                  <a:off x="1203144" y="5515982"/>
                  <a:ext cx="411369" cy="35394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109728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16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Georgia Pro Cond" panose="02040506050405020303" pitchFamily="18" charset="0"/>
                    </a:rPr>
                    <a:t>04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225200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Custom 1">
      <a:dk1>
        <a:srgbClr val="000000"/>
      </a:dk1>
      <a:lt1>
        <a:srgbClr val="FFFFFF"/>
      </a:lt1>
      <a:dk2>
        <a:srgbClr val="0C693D"/>
      </a:dk2>
      <a:lt2>
        <a:srgbClr val="E7E6E6"/>
      </a:lt2>
      <a:accent1>
        <a:srgbClr val="596BEB"/>
      </a:accent1>
      <a:accent2>
        <a:srgbClr val="FB4A56"/>
      </a:accent2>
      <a:accent3>
        <a:srgbClr val="FE9034"/>
      </a:accent3>
      <a:accent4>
        <a:srgbClr val="1AAB63"/>
      </a:accent4>
      <a:accent5>
        <a:srgbClr val="D1D9ED"/>
      </a:accent5>
      <a:accent6>
        <a:srgbClr val="7F7F7F"/>
      </a:accent6>
      <a:hlink>
        <a:srgbClr val="005E54"/>
      </a:hlink>
      <a:folHlink>
        <a:srgbClr val="009192"/>
      </a:folHlink>
    </a:clrScheme>
    <a:fontScheme name="31wfyfbi">
      <a:majorFont>
        <a:latin typeface="Roboto" panose="020F0302020204030204"/>
        <a:ea typeface="Roboto"/>
        <a:cs typeface=""/>
      </a:majorFont>
      <a:minorFont>
        <a:latin typeface="Roboto" panose="020F0502020204030204"/>
        <a:ea typeface="Roboto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Theme">
  <a:themeElements>
    <a:clrScheme name="Custom 242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008881"/>
      </a:accent1>
      <a:accent2>
        <a:srgbClr val="02BBD6"/>
      </a:accent2>
      <a:accent3>
        <a:srgbClr val="5151AB"/>
      </a:accent3>
      <a:accent4>
        <a:srgbClr val="F76927"/>
      </a:accent4>
      <a:accent5>
        <a:srgbClr val="78B832"/>
      </a:accent5>
      <a:accent6>
        <a:srgbClr val="EC3E35"/>
      </a:accent6>
      <a:hlink>
        <a:srgbClr val="0097A7"/>
      </a:hlink>
      <a:folHlink>
        <a:srgbClr val="0097A7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6_Office Theme">
  <a:themeElements>
    <a:clrScheme name="Single slide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297FD5"/>
      </a:accent1>
      <a:accent2>
        <a:srgbClr val="FFC000"/>
      </a:accent2>
      <a:accent3>
        <a:srgbClr val="34885A"/>
      </a:accent3>
      <a:accent4>
        <a:srgbClr val="E51B1B"/>
      </a:accent4>
      <a:accent5>
        <a:srgbClr val="9454C3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3_Office Theme">
  <a:themeElements>
    <a:clrScheme name="Custom 7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10_Office Theme">
  <a:themeElements>
    <a:clrScheme name="Custom 242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008881"/>
      </a:accent1>
      <a:accent2>
        <a:srgbClr val="02BBD6"/>
      </a:accent2>
      <a:accent3>
        <a:srgbClr val="5151AB"/>
      </a:accent3>
      <a:accent4>
        <a:srgbClr val="F76927"/>
      </a:accent4>
      <a:accent5>
        <a:srgbClr val="78B832"/>
      </a:accent5>
      <a:accent6>
        <a:srgbClr val="EC3E35"/>
      </a:accent6>
      <a:hlink>
        <a:srgbClr val="0097A7"/>
      </a:hlink>
      <a:folHlink>
        <a:srgbClr val="0097A7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4_Office Theme">
  <a:themeElements>
    <a:clrScheme name="Professional">
      <a:dk1>
        <a:sysClr val="windowText" lastClr="000000"/>
      </a:dk1>
      <a:lt1>
        <a:sysClr val="window" lastClr="FFFFFF"/>
      </a:lt1>
      <a:dk2>
        <a:srgbClr val="44546A"/>
      </a:dk2>
      <a:lt2>
        <a:srgbClr val="F2C804"/>
      </a:lt2>
      <a:accent1>
        <a:srgbClr val="FF7700"/>
      </a:accent1>
      <a:accent2>
        <a:srgbClr val="FF6600"/>
      </a:accent2>
      <a:accent3>
        <a:srgbClr val="F2770C"/>
      </a:accent3>
      <a:accent4>
        <a:srgbClr val="F26E14"/>
      </a:accent4>
      <a:accent5>
        <a:srgbClr val="F2600C"/>
      </a:accent5>
      <a:accent6>
        <a:srgbClr val="FF7034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2440</TotalTime>
  <Words>1070</Words>
  <Application>Microsoft Office PowerPoint</Application>
  <PresentationFormat>Custom</PresentationFormat>
  <Paragraphs>210</Paragraphs>
  <Slides>11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17</vt:i4>
      </vt:variant>
      <vt:variant>
        <vt:lpstr>Theme</vt:lpstr>
      </vt:variant>
      <vt:variant>
        <vt:i4>8</vt:i4>
      </vt:variant>
      <vt:variant>
        <vt:lpstr>Slide Titles</vt:lpstr>
      </vt:variant>
      <vt:variant>
        <vt:i4>11</vt:i4>
      </vt:variant>
    </vt:vector>
  </HeadingPairs>
  <TitlesOfParts>
    <vt:vector size="36" baseType="lpstr">
      <vt:lpstr>Calibri</vt:lpstr>
      <vt:lpstr>Segoe UI</vt:lpstr>
      <vt:lpstr>PT Sans</vt:lpstr>
      <vt:lpstr>Calibri Light</vt:lpstr>
      <vt:lpstr>Roboto</vt:lpstr>
      <vt:lpstr>Montserrat</vt:lpstr>
      <vt:lpstr>Montserrat Bold</vt:lpstr>
      <vt:lpstr>Tw Cen MT</vt:lpstr>
      <vt:lpstr>Russo One</vt:lpstr>
      <vt:lpstr>PT Sans Bold</vt:lpstr>
      <vt:lpstr>Roboto Light</vt:lpstr>
      <vt:lpstr>Arial</vt:lpstr>
      <vt:lpstr>Lora</vt:lpstr>
      <vt:lpstr>Georgia</vt:lpstr>
      <vt:lpstr>Georgia Pro Cond</vt:lpstr>
      <vt:lpstr>Wingdings</vt:lpstr>
      <vt:lpstr>Black Ops One</vt:lpstr>
      <vt:lpstr>Office Theme</vt:lpstr>
      <vt:lpstr>Office 佈景主題</vt:lpstr>
      <vt:lpstr>1_Office Theme</vt:lpstr>
      <vt:lpstr>6_Office Theme</vt:lpstr>
      <vt:lpstr>2_Office Theme</vt:lpstr>
      <vt:lpstr>3_Office Theme</vt:lpstr>
      <vt:lpstr>10_Office Theme</vt:lpstr>
      <vt:lpstr>4_Office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Debasis Baidya</dc:creator>
  <cp:lastModifiedBy>Debasis Baidya</cp:lastModifiedBy>
  <cp:revision>40</cp:revision>
  <dcterms:created xsi:type="dcterms:W3CDTF">2025-04-22T07:24:38Z</dcterms:created>
  <dcterms:modified xsi:type="dcterms:W3CDTF">2025-06-30T17:14:17Z</dcterms:modified>
</cp:coreProperties>
</file>